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5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8" r:id="rId11"/>
    <p:sldId id="267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4518F-C655-4A14-A224-206A9E0F195A}" type="datetimeFigureOut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8D86D-F900-40BF-AFA3-C7413A7DD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01F69-01ED-4ADD-B567-8A83ED0D6448}" type="datetimeFigureOut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87241-BB99-449F-A59F-6D1F6BC96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98AF8-6B4E-40CB-B973-E946F69477D2}" type="datetimeFigureOut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72162-D925-4EAF-838C-B3489197E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E69E6-DA28-4157-B7ED-A611D754896E}" type="datetimeFigureOut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F90A3-4137-4E3D-9732-E867BA1C8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E9F88-D8FF-46E6-B885-49939AB38051}" type="datetimeFigureOut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E90E1-36EF-44F6-8C4C-25F09D90B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C7BBF-2FA5-4691-AC55-E6A35A766380}" type="datetimeFigureOut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0AACA-D9CE-48A3-A77C-15653DE53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E565C-8D40-4F52-93EE-C563D4146845}" type="datetimeFigureOut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D12D6-97F3-4E80-8847-D4B451907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BDC15-7506-4E90-8621-D10FBE2C8410}" type="datetimeFigureOut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AD21F-8F81-42BD-930F-3E85239DA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67B98-3509-4820-8058-41E606D6F951}" type="datetimeFigureOut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88920-94FF-409D-BA17-40A8A9EDB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DC39D-8C91-4A96-A5C7-BDE831013360}" type="datetimeFigureOut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4390C-2D32-40CD-A20E-516907E2B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5635A-0F32-4F84-B69A-DDFAF5952A10}" type="datetimeFigureOut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BF880-7C77-45D4-BDFD-A97EE9B84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E6091D-457D-47B1-A2F1-0D5F0FC13D36}" type="datetimeFigureOut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FB10A8-62A2-483E-943E-C62A5DB48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2058" name="Freeform 11"/>
            <p:cNvGrpSpPr>
              <a:grpSpLocks/>
            </p:cNvGrpSpPr>
            <p:nvPr/>
          </p:nvGrpSpPr>
          <p:grpSpPr bwMode="auto">
            <a:xfrm>
              <a:off x="-6091" y="-11569"/>
              <a:ext cx="9137939" cy="1050979"/>
              <a:chOff x="-6096" y="-24384"/>
              <a:chExt cx="9137904" cy="1048512"/>
            </a:xfrm>
          </p:grpSpPr>
          <p:pic>
            <p:nvPicPr>
              <p:cNvPr id="2062" name="Freeform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30163" y="422275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nstantia" pitchFamily="18" charset="0"/>
                </a:endParaRPr>
              </a:p>
            </p:txBody>
          </p:sp>
        </p:grpSp>
        <p:grpSp>
          <p:nvGrpSpPr>
            <p:cNvPr id="2059" name="Freeform 12"/>
            <p:cNvGrpSpPr>
              <a:grpSpLocks/>
            </p:cNvGrpSpPr>
            <p:nvPr/>
          </p:nvGrpSpPr>
          <p:grpSpPr bwMode="auto">
            <a:xfrm>
              <a:off x="-6091" y="61755"/>
              <a:ext cx="9156227" cy="910441"/>
              <a:chOff x="-6096" y="48768"/>
              <a:chExt cx="9156192" cy="908304"/>
            </a:xfrm>
          </p:grpSpPr>
          <p:pic>
            <p:nvPicPr>
              <p:cNvPr id="2060" name="Freeform 12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08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2225" y="49688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nstantia" pitchFamily="18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6" r:id="rId9"/>
    <p:sldLayoutId id="2147483874" r:id="rId10"/>
    <p:sldLayoutId id="21474838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956251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Word_97_-_2003_Document2.doc"/><Relationship Id="rId5" Type="http://schemas.openxmlformats.org/officeDocument/2006/relationships/package" Target="../embeddings/Microsoft_Office_Word_Document1.docx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Tanja\My%20Documents\My%20Videos\najava.wmv" TargetMode="External"/><Relationship Id="rId4" Type="http://schemas.openxmlformats.org/officeDocument/2006/relationships/hyperlink" Target="http://youtu.be/e1_QnaQXYs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Tanja\Desktop\PRIMERI%20DOBRE%20PRAKSE%20MATERIJAL%202014\Zanimanja%20roditelja%20gost%20roditelj\visoki%20napon.wmv" TargetMode="External"/><Relationship Id="rId6" Type="http://schemas.openxmlformats.org/officeDocument/2006/relationships/hyperlink" Target="http://youtu.be/GylSNsNts04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2" descr="Untitled-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28575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3058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sr-Cyrl-CS" sz="53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Занимања  родитеља </a:t>
            </a:r>
            <a:br>
              <a:rPr lang="sr-Cyrl-CS" sz="53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53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гост  родитељ – </a:t>
            </a:r>
            <a:r>
              <a:rPr lang="sr-Cyrl-CS" dirty="0" smtClean="0"/>
              <a:t/>
            </a:r>
            <a:br>
              <a:rPr lang="sr-Cyrl-CS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429000"/>
            <a:ext cx="9144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Аутори:</a:t>
            </a:r>
            <a:r>
              <a:rPr lang="sr-Cyrl-C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800" spc="50" dirty="0">
                <a:ln w="11430"/>
                <a:latin typeface="Times New Roman" pitchFamily="18" charset="0"/>
                <a:cs typeface="Times New Roman" pitchFamily="18" charset="0"/>
              </a:rPr>
              <a:t>Професор разредне наставе</a:t>
            </a:r>
            <a:r>
              <a:rPr lang="sr-Cyrl-C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800" spc="50" dirty="0">
                <a:ln w="11430"/>
                <a:latin typeface="Times New Roman" pitchFamily="18" charset="0"/>
                <a:cs typeface="Times New Roman" pitchFamily="18" charset="0"/>
              </a:rPr>
              <a:t>Тања  Вречко</a:t>
            </a:r>
            <a:br>
              <a:rPr lang="sr-Cyrl-CS" sz="2800" spc="50" dirty="0">
                <a:ln w="11430"/>
                <a:latin typeface="Times New Roman" pitchFamily="18" charset="0"/>
                <a:cs typeface="Times New Roman" pitchFamily="18" charset="0"/>
              </a:rPr>
            </a:br>
            <a:r>
              <a:rPr lang="sr-Cyrl-CS" sz="2800" spc="50" dirty="0">
                <a:ln w="11430"/>
                <a:latin typeface="Times New Roman" pitchFamily="18" charset="0"/>
                <a:cs typeface="Times New Roman" pitchFamily="18" charset="0"/>
              </a:rPr>
              <a:t>Дејан  Пантелић </a:t>
            </a:r>
          </a:p>
          <a:p>
            <a:pPr algn="ctr">
              <a:defRPr/>
            </a:pPr>
            <a:r>
              <a:rPr lang="sr-Cyrl-CS" sz="2800" spc="50" dirty="0">
                <a:ln w="11430"/>
                <a:latin typeface="Times New Roman" pitchFamily="18" charset="0"/>
                <a:cs typeface="Times New Roman" pitchFamily="18" charset="0"/>
              </a:rPr>
              <a:t>(гост-родитељ</a:t>
            </a:r>
            <a:r>
              <a:rPr lang="en-US" sz="2800" spc="50" dirty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800" spc="50" dirty="0">
                <a:ln w="11430"/>
                <a:latin typeface="Times New Roman" pitchFamily="18" charset="0"/>
                <a:cs typeface="Times New Roman" pitchFamily="18" charset="0"/>
              </a:rPr>
              <a:t>и телевизијски водитељ)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5750" y="5143500"/>
          <a:ext cx="914400" cy="714375"/>
        </p:xfrm>
        <a:graphic>
          <a:graphicData uri="http://schemas.openxmlformats.org/presentationml/2006/ole">
            <p:oleObj spid="_x0000_s1026" name="Document" showAsIcon="1" r:id="rId4" imgW="914400" imgH="714240" progId="Word.Document.8">
              <p:embed/>
            </p:oleObj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0" y="6347222"/>
            <a:ext cx="2000264" cy="476726"/>
          </a:xfrm>
          <a:prstGeom prst="wedgeRoundRectCallout">
            <a:avLst>
              <a:gd name="adj1" fmla="val -14599"/>
              <a:gd name="adj2" fmla="val -21291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sr-Cyrl-CS" sz="1050" b="1" spc="50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ИЗВОД ИЗ ЛЕТОПИСА ШКОЛЕ</a:t>
            </a:r>
            <a:endParaRPr lang="en-US" sz="1050" b="1" spc="50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214688" y="5286375"/>
          <a:ext cx="914400" cy="714375"/>
        </p:xfrm>
        <a:graphic>
          <a:graphicData uri="http://schemas.openxmlformats.org/presentationml/2006/ole">
            <p:oleObj spid="_x0000_s1027" name="Document" showAsIcon="1" r:id="rId5" imgW="914400" imgH="714240" progId="Word.Document.12">
              <p:embed/>
            </p:oleObj>
          </a:graphicData>
        </a:graphic>
      </p:graphicFrame>
      <p:sp>
        <p:nvSpPr>
          <p:cNvPr id="9" name="Rounded Rectangular Callout 8"/>
          <p:cNvSpPr/>
          <p:nvPr/>
        </p:nvSpPr>
        <p:spPr>
          <a:xfrm>
            <a:off x="2786050" y="6381274"/>
            <a:ext cx="2000264" cy="459700"/>
          </a:xfrm>
          <a:prstGeom prst="wedgeRoundRectCallout">
            <a:avLst>
              <a:gd name="adj1" fmla="val -14599"/>
              <a:gd name="adj2" fmla="val -21291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sr-Cyrl-CS" sz="1050" b="1" spc="50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Сценарио активности за час</a:t>
            </a:r>
            <a:endParaRPr lang="en-US" sz="1050" b="1" spc="50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8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072188" y="5286375"/>
          <a:ext cx="914400" cy="714375"/>
        </p:xfrm>
        <a:graphic>
          <a:graphicData uri="http://schemas.openxmlformats.org/presentationml/2006/ole">
            <p:oleObj spid="_x0000_s1028" name="Document" showAsIcon="1" r:id="rId6" imgW="914400" imgH="714240" progId="Word.Document.8">
              <p:embed/>
            </p:oleObj>
          </a:graphicData>
        </a:graphic>
      </p:graphicFrame>
      <p:sp>
        <p:nvSpPr>
          <p:cNvPr id="11" name="Rounded Rectangular Callout 10"/>
          <p:cNvSpPr/>
          <p:nvPr/>
        </p:nvSpPr>
        <p:spPr>
          <a:xfrm>
            <a:off x="5715008" y="6286520"/>
            <a:ext cx="2286016" cy="459700"/>
          </a:xfrm>
          <a:prstGeom prst="wedgeRoundRectCallout">
            <a:avLst>
              <a:gd name="adj1" fmla="val -13560"/>
              <a:gd name="adj2" fmla="val -13790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sr-Cyrl-CS" sz="1050" b="1" spc="50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Примери брзалица за вежбе  правилног  говора</a:t>
            </a:r>
            <a:endParaRPr lang="en-US" sz="1050" b="1" spc="50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Tanja\Desktop\FOTOGRAFIJE DRUGE GENERACIJE 2012 1016\FOTOGRAFIJE II4 2013 2014\SEPTEMBAR\Svet oko nas ZANIMANJA RODITELJA GOST  RODITELJ 4 oktobar 2013\DSCN06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3286125"/>
            <a:ext cx="2374900" cy="3167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C:\Documents and Settings\Tanja\Desktop\FOTOGRAFIJE DRUGE GENERACIJE 2012 1016\FOTOGRAFIJE II4 2013 2014\SEPTEMBAR\Svet oko nas ZANIMANJA RODITELJA GOST  RODITELJ 4 oktobar 2013\DSCN06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88" y="3429000"/>
            <a:ext cx="2286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3" descr="C:\Documents and Settings\Tanja\Desktop\FOTOGRAFIJE DRUGE GENERACIJE 2012 1016\FOTOGRAFIJE II4 2013 2014\SEPTEMBAR\Svet oko nas ZANIMANJA RODITELJA GOST  RODITELJ 4 oktobar 2013\DSCN063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13" y="2928938"/>
            <a:ext cx="2738437" cy="2054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4" descr="C:\Documents and Settings\Tanja\Desktop\FOTOGRAFIJE DRUGE GENERACIJE 2012 1016\FOTOGRAFIJE II4 2013 2014\SEPTEMBAR\Svet oko nas ZANIMANJA RODITELJA GOST  RODITELJ 4 oktobar 2013\DSCN063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1813" y="714375"/>
            <a:ext cx="2714625" cy="2035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sr-Cyrl-C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sr-Cyrl-C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активност</a:t>
            </a:r>
            <a:r>
              <a:rPr lang="sr-Cyrl-C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ученика- опис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7188" y="1285875"/>
            <a:ext cx="8229600" cy="2208213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r-Cyrl-CS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Анализа  понашања водитеља пред  камерама.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r-Cyrl-CS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Објашњавање  начина  хода, става, држања  руку, израза  лица  и  др.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r-Cyrl-CS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Хумористички приказ ( инсерт  из  емисија ) треме телевизијског водитеља.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3316" name="Picture 2" descr="C:\Documents and Settings\Tanja\Desktop\FOTOGRAFIJE DRUGE GENERACIJE 2012 1016\FOTOGRAFIJE II4 2013 2014\SEPTEMBAR\Svet oko nas ZANIMANJA RODITELJA GOST  RODITELJ 4 oktobar 2013\DSCN06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3929063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3" descr="C:\Documents and Settings\Tanja\Desktop\FOTOGRAFIJE DRUGE GENERACIJE 2012 1016\FOTOGRAFIJE II4 2013 2014\SEPTEMBAR\Svet oko nas ZANIMANJA RODITELJA GOST  RODITELJ 4 oktobar 2013\DSCN06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5" y="4357688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-5715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sr-Cyrl-C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sr-Cyrl-C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активност</a:t>
            </a:r>
            <a:r>
              <a:rPr lang="sr-Cyrl-C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ученика- опис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785813"/>
            <a:ext cx="8715375" cy="4429125"/>
          </a:xfrm>
        </p:spPr>
        <p:txBody>
          <a:bodyPr/>
          <a:lstStyle/>
          <a:p>
            <a:pPr>
              <a:defRPr/>
            </a:pPr>
            <a:r>
              <a:rPr lang="sr-Cyrl-CS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Приближавање  занимања водитеља  деци,  кроз  интерактивне, практичне  вежбе</a:t>
            </a:r>
            <a:r>
              <a:rPr lang="en-US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у  пару  или  групи.</a:t>
            </a:r>
          </a:p>
          <a:p>
            <a:pPr>
              <a:defRPr/>
            </a:pPr>
            <a:r>
              <a:rPr lang="sr-Cyrl-CS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Деца  формирају  парове  или  групе, по  жељи. Једно  дете  је  водитељ, а  друго  или  група  деце  су  гости  емисије.</a:t>
            </a:r>
          </a:p>
          <a:p>
            <a:pPr>
              <a:defRPr/>
            </a:pPr>
            <a:r>
              <a:rPr lang="sr-Cyrl-CS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Гости  треба  да  представе  своја  изабрана  занимања. Они  представљају  неке  важне  јавне  личности ( измишљене )  или  људе  из  различитих  бранши. </a:t>
            </a:r>
          </a:p>
          <a:p>
            <a:pPr>
              <a:defRPr/>
            </a:pPr>
            <a:r>
              <a:rPr lang="sr-Cyrl-CS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Гост-родитељ  им  даје  пример  како  могу  представити  госта  и  шта  би  га  могли  питати.</a:t>
            </a:r>
          </a:p>
          <a:p>
            <a:pPr>
              <a:defRPr/>
            </a:pPr>
            <a:r>
              <a:rPr lang="sr-Cyrl-CS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Објашњава  важност  културног, али</a:t>
            </a:r>
          </a:p>
          <a:p>
            <a:pPr>
              <a:buFont typeface="Wingdings 2" pitchFamily="18" charset="2"/>
              <a:buNone/>
              <a:defRPr/>
            </a:pPr>
            <a:r>
              <a:rPr lang="sr-Cyrl-CS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 и  опуштеног   понашања водитеља</a:t>
            </a:r>
          </a:p>
          <a:p>
            <a:pPr>
              <a:buFont typeface="Wingdings 2" pitchFamily="18" charset="2"/>
              <a:buNone/>
              <a:defRPr/>
            </a:pPr>
            <a:r>
              <a:rPr lang="sr-Cyrl-CS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и  значај  актуелних питања  везаних</a:t>
            </a:r>
          </a:p>
          <a:p>
            <a:pPr>
              <a:buFont typeface="Wingdings 2" pitchFamily="18" charset="2"/>
              <a:buNone/>
              <a:defRPr/>
            </a:pPr>
            <a:r>
              <a:rPr lang="sr-Cyrl-CS" sz="2400" spc="50" dirty="0" smtClean="0">
                <a:ln w="11430"/>
                <a:latin typeface="Times New Roman" pitchFamily="18" charset="0"/>
                <a:cs typeface="Times New Roman" pitchFamily="18" charset="0"/>
              </a:rPr>
              <a:t>  за  особу  која  гостује  у  емисији. 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4340" name="Picture 2" descr="C:\Documents and Settings\Tanja\Desktop\FOTOGRAFIJE DRUGE GENERACIJE 2012 1016\FOTOGRAFIJE II4 2013 2014\SEPTEMBAR\Svet oko nas ZANIMANJA RODITELJA GOST  RODITELJ 4 oktobar 2013\DSCN07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88" y="40005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Tanja\Desktop\FOTOGRAFIJE DRUGE GENERACIJE 2012 1016\FOTOGRAFIJE II4 2013 2014\SEPTEMBAR\Svet oko nas ZANIMANJA RODITELJA GOST  RODITELJ 4 oktobar 2013\DSCN07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57430"/>
            <a:ext cx="2857519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C:\Documents and Settings\Tanja\Desktop\FOTOGRAFIJE DRUGE GENERACIJE 2012 1016\FOTOGRAFIJE II4 2013 2014\SEPTEMBAR\Svet oko nas ZANIMANJA RODITELJA GOST  RODITELJ 4 oktobar 2013\DSCN07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2285992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C:\Documents and Settings\Tanja\Desktop\FOTOGRAFIJE DRUGE GENERACIJE 2012 1016\FOTOGRAFIJE II4 2013 2014\SEPTEMBAR\Svet oko nas ZANIMANJA RODITELJA GOST  RODITELJ 4 oktobar 2013\DSCN07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2357430"/>
            <a:ext cx="2500330" cy="1875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Picture 5" descr="C:\Documents and Settings\Tanja\Desktop\FOTOGRAFIJE DRUGE GENERACIJE 2012 1016\FOTOGRAFIJE II4 2013 2014\SEPTEMBAR\Svet oko nas ZANIMANJA RODITELJA GOST  RODITELJ 4 oktobar 2013\DSCN071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4643446"/>
            <a:ext cx="2666976" cy="2000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C:\Documents and Settings\Tanja\Desktop\FOTOGRAFIJE DRUGE GENERACIJE 2012 1016\FOTOGRAFIJE II4 2013 2014\SEPTEMBAR\Svet oko nas ZANIMANJA RODITELJA GOST  RODITELJ 4 oktobar 2013\DSCN072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00364" y="4429132"/>
            <a:ext cx="2952728" cy="2214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1" name="Picture 7" descr="C:\Documents and Settings\Tanja\Desktop\FOTOGRAFIJE DRUGE GENERACIJE 2012 1016\FOTOGRAFIJE II4 2013 2014\SEPTEMBAR\Svet oko nas ZANIMANJA RODITELJA GOST  RODITELJ 4 oktobar 2013\DSCN070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43636" y="4572008"/>
            <a:ext cx="2809851" cy="210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2" name="Picture 8" descr="C:\Documents and Settings\Tanja\Desktop\FOTOGRAFIJE DRUGE GENERACIJE 2012 1016\FOTOGRAFIJE II4 2013 2014\SEPTEMBAR\Svet oko nas ZANIMANJA RODITELJA GOST  RODITELJ 4 oktobar 2013\DSCN0677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282" y="214290"/>
            <a:ext cx="2643206" cy="198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3" name="Picture 9" descr="C:\Documents and Settings\Tanja\Desktop\FOTOGRAFIJE DRUGE GENERACIJE 2012 1016\FOTOGRAFIJE II4 2013 2014\SEPTEMBAR\Svet oko nas ZANIMANJA RODITELJA GOST  RODITELJ 4 oktobar 2013\DSCN068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143240" y="142852"/>
            <a:ext cx="2666976" cy="2000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4" name="Picture 10" descr="C:\Documents and Settings\Tanja\Desktop\FOTOGRAFIJE DRUGE GENERACIJE 2012 1016\FOTOGRAFIJE II4 2013 2014\SEPTEMBAR\Svet oko nas ZANIMANJA RODITELJA GOST  RODITELJ 4 oktobar 2013\DSCN0683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143636" y="142852"/>
            <a:ext cx="2738458" cy="2053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42875"/>
            <a:ext cx="8229600" cy="1493838"/>
          </a:xfrm>
        </p:spPr>
        <p:txBody>
          <a:bodyPr/>
          <a:lstStyle/>
          <a:p>
            <a:r>
              <a:rPr lang="sr-Cyrl-CS" smtClean="0">
                <a:latin typeface="Times New Roman" pitchFamily="18" charset="0"/>
                <a:cs typeface="Times New Roman" pitchFamily="18" charset="0"/>
              </a:rPr>
              <a:t>Ученици  су  констатовали  да  им  је  овакав  начин  приказа  неког  занимања  занимљив  и  да  га  боље  разумеју.</a:t>
            </a:r>
          </a:p>
          <a:p>
            <a:r>
              <a:rPr lang="sr-Cyrl-CS" smtClean="0">
                <a:latin typeface="Times New Roman" pitchFamily="18" charset="0"/>
                <a:cs typeface="Times New Roman" pitchFamily="18" charset="0"/>
              </a:rPr>
              <a:t>На  крају  часа  сва  деца  су  пожелела  да  и  њихови  родитељи  представе  своја  занимања  другарима.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Documents and Settings\Tanja\Desktop\FOTOGRAFIJE DRUGE GENERACIJE 2012 1016\FOTOGRAFIJE II4 2013 2014\SEPTEMBAR\Svet oko nas ZANIMANJA RODITELJA GOST  RODITELJ 4 oktobar 2013\DSCN07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500" y="2214563"/>
            <a:ext cx="5143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2938" y="6027738"/>
            <a:ext cx="7715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400">
                <a:solidFill>
                  <a:srgbClr val="0070C0"/>
                </a:solidFill>
              </a:rPr>
              <a:t>Захваљујем  се  </a:t>
            </a:r>
            <a:r>
              <a:rPr lang="sr-Cyrl-CS" sz="2400" b="1">
                <a:solidFill>
                  <a:srgbClr val="0070C0"/>
                </a:solidFill>
              </a:rPr>
              <a:t>Дејану  Пантелићу  </a:t>
            </a:r>
            <a:r>
              <a:rPr lang="sr-Cyrl-CS" sz="2400">
                <a:solidFill>
                  <a:srgbClr val="0070C0"/>
                </a:solidFill>
              </a:rPr>
              <a:t>на  свесрдној  помоћи  и  сарадњи  у  реализацији  овог  часа.</a:t>
            </a:r>
            <a:endParaRPr lang="en-US" sz="240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Title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20688" y="1109663"/>
            <a:ext cx="8321675" cy="5181600"/>
          </a:xfrm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571500"/>
            <a:ext cx="91440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3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Категорија: </a:t>
            </a:r>
            <a:r>
              <a:rPr lang="sr-Cyrl-CS" sz="3200" b="1">
                <a:latin typeface="Times New Roman" pitchFamily="18" charset="0"/>
                <a:cs typeface="Times New Roman" pitchFamily="18" charset="0"/>
              </a:rPr>
              <a:t>Обавезни  предмет (Свет око нас)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>
                <a:latin typeface="Times New Roman" pitchFamily="18" charset="0"/>
                <a:cs typeface="Times New Roman" pitchFamily="18" charset="0"/>
              </a:rPr>
            </a:br>
            <a:r>
              <a:rPr lang="sr-Cyrl-CS" sz="360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3600">
                <a:latin typeface="Times New Roman" pitchFamily="18" charset="0"/>
                <a:cs typeface="Times New Roman" pitchFamily="18" charset="0"/>
              </a:rPr>
            </a:br>
            <a:r>
              <a:rPr lang="sr-Cyrl-CS" sz="3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Разред: </a:t>
            </a:r>
            <a:r>
              <a:rPr lang="sr-Cyrl-CS" sz="3600">
                <a:latin typeface="Times New Roman" pitchFamily="18" charset="0"/>
                <a:cs typeface="Times New Roman" pitchFamily="18" charset="0"/>
              </a:rPr>
              <a:t>Други</a:t>
            </a:r>
          </a:p>
          <a:p>
            <a:endParaRPr lang="sr-Cyrl-CS" sz="360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sz="3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sr-Cyrl-CS" sz="3600">
                <a:latin typeface="Times New Roman" pitchFamily="18" charset="0"/>
                <a:cs typeface="Times New Roman" pitchFamily="18" charset="0"/>
              </a:rPr>
              <a:t>Људска  делатност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>
                <a:latin typeface="Times New Roman" pitchFamily="18" charset="0"/>
                <a:cs typeface="Times New Roman" pitchFamily="18" charset="0"/>
              </a:rPr>
            </a:br>
            <a:r>
              <a:rPr lang="sr-Latn-CS" sz="360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3600">
                <a:latin typeface="Times New Roman" pitchFamily="18" charset="0"/>
                <a:cs typeface="Times New Roman" pitchFamily="18" charset="0"/>
              </a:rPr>
            </a:br>
            <a:r>
              <a:rPr lang="sr-Cyrl-CS" sz="3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Циљ: </a:t>
            </a:r>
            <a:r>
              <a:rPr lang="sr-Cyrl-CS" sz="2800">
                <a:latin typeface="Times New Roman" pitchFamily="18" charset="0"/>
                <a:cs typeface="Times New Roman" pitchFamily="18" charset="0"/>
              </a:rPr>
              <a:t>Приближавање  занимања људи  деци  кроз  интерактиван  приступ. Увиђање значаја људског рада и важности сваког занимања за живот појединца и друштва. Разумевање значаја људске делатности.</a:t>
            </a:r>
            <a:endParaRPr lang="en-US" sz="36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Cyrl-CS" dirty="0" smtClean="0"/>
              <a:t>г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4282" y="1000108"/>
            <a:ext cx="8691594" cy="4572032"/>
          </a:xfrm>
          <a:prstGeom prst="rect">
            <a:avLst/>
          </a:prstGeom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bIns="0" anchor="b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Cyrl-CS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ea typeface="+mj-ea"/>
                <a:cs typeface="Times New Roman" pitchFamily="18" charset="0"/>
              </a:rPr>
              <a:t>Методе рада:</a:t>
            </a:r>
            <a:r>
              <a:rPr lang="sr-Cyrl-CS" sz="3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ea typeface="+mj-ea"/>
                <a:cs typeface="Times New Roman" pitchFamily="18" charset="0"/>
              </a:rPr>
              <a:t> </a:t>
            </a:r>
            <a:r>
              <a:rPr lang="sr-Cyrl-CS" sz="2400" dirty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  <a:t>Разговор, илустративна, демонстративна, хеуристичка, практичног рада,интерактивна, кооперативна</a:t>
            </a:r>
            <a:r>
              <a:rPr lang="sr-Cyrl-CS" sz="4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ea typeface="+mj-ea"/>
                <a:cs typeface="Times New Roman" pitchFamily="18" charset="0"/>
              </a:rPr>
              <a:t/>
            </a:r>
            <a:br>
              <a:rPr lang="sr-Cyrl-CS" sz="4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ea typeface="+mj-ea"/>
                <a:cs typeface="Times New Roman" pitchFamily="18" charset="0"/>
              </a:rPr>
            </a:br>
            <a:r>
              <a:rPr lang="sr-Cyrl-CS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ea typeface="+mj-ea"/>
                <a:cs typeface="Times New Roman" pitchFamily="18" charset="0"/>
              </a:rPr>
              <a:t>Облици рада: </a:t>
            </a:r>
            <a:r>
              <a:rPr lang="sr-Cyrl-CS" sz="2400" dirty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  <a:t>Фронтални, индивидуални, у пару</a:t>
            </a:r>
            <a:r>
              <a:rPr lang="sr-Latn-CS" sz="2400" dirty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  <a:t>, </a:t>
            </a:r>
            <a:r>
              <a:rPr lang="sr-Cyrl-CS" sz="2400" dirty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  <a:t>групни рад</a:t>
            </a:r>
            <a:r>
              <a:rPr lang="sr-Cyrl-CS" sz="4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ea typeface="+mj-ea"/>
                <a:cs typeface="Times New Roman" pitchFamily="18" charset="0"/>
              </a:rPr>
              <a:t/>
            </a:r>
            <a:br>
              <a:rPr lang="sr-Cyrl-CS" sz="4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ea typeface="+mj-ea"/>
                <a:cs typeface="Times New Roman" pitchFamily="18" charset="0"/>
              </a:rPr>
            </a:br>
            <a:r>
              <a:rPr lang="sr-Cyrl-CS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ea typeface="+mj-ea"/>
                <a:cs typeface="Times New Roman" pitchFamily="18" charset="0"/>
              </a:rPr>
              <a:t>Наставна средства/ресурси: </a:t>
            </a:r>
            <a:r>
              <a:rPr lang="sr-Cyrl-CS" sz="2400" spc="50" dirty="0">
                <a:ln w="11430"/>
                <a:solidFill>
                  <a:schemeClr val="tx1"/>
                </a:solidFill>
                <a:latin typeface="Arial Narrow" pitchFamily="34" charset="0"/>
                <a:ea typeface="+mj-ea"/>
                <a:cs typeface="Times New Roman" pitchFamily="18" charset="0"/>
              </a:rPr>
              <a:t>кратки</a:t>
            </a:r>
            <a:r>
              <a:rPr lang="sr-Cyrl-CS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ea typeface="+mj-ea"/>
                <a:cs typeface="Times New Roman" pitchFamily="18" charset="0"/>
              </a:rPr>
              <a:t> </a:t>
            </a:r>
            <a:r>
              <a:rPr lang="sr-Cyrl-CS" sz="2400" dirty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  <a:t>филмови, рачунар, видео бим, листићи  са  брзалицама, микрофони</a:t>
            </a:r>
            <a:r>
              <a:rPr lang="en-US" sz="4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ea typeface="+mj-ea"/>
                <a:cs typeface="Times New Roman" pitchFamily="18" charset="0"/>
              </a:rPr>
              <a:t/>
            </a:r>
            <a:br>
              <a:rPr lang="en-US" sz="4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ea typeface="+mj-ea"/>
                <a:cs typeface="Times New Roman" pitchFamily="18" charset="0"/>
              </a:rPr>
            </a:br>
            <a:r>
              <a:rPr lang="sr-Cyrl-CS" sz="4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ea typeface="+mj-ea"/>
                <a:cs typeface="Times New Roman" pitchFamily="18" charset="0"/>
              </a:rPr>
              <a:t> </a:t>
            </a:r>
            <a:r>
              <a:rPr lang="sr-Cyrl-CS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ea typeface="+mj-ea"/>
                <a:cs typeface="Times New Roman" pitchFamily="18" charset="0"/>
              </a:rPr>
              <a:t>Корелација: </a:t>
            </a:r>
            <a:r>
              <a:rPr lang="sr-Cyrl-CS" sz="2400" dirty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  <a:t>Од играчке до рачунара, српски  језик, музичка култура, грађанско васпитање</a:t>
            </a:r>
            <a:endParaRPr lang="en-US" sz="4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Cyrl-CS" dirty="0" smtClean="0"/>
              <a:t>Ор  о  значају  занимања 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4282" y="357166"/>
            <a:ext cx="8734428" cy="5929330"/>
          </a:xfrm>
          <a:prstGeom prst="rect">
            <a:avLst/>
          </a:prstGeom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bIns="0" anchor="b">
            <a:normAutofit fontScale="6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Cyrl-CS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Приказ сценарија кроз </a:t>
            </a:r>
            <a:r>
              <a:rPr lang="en-US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sr-Cyrl-CS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активности ученика:</a:t>
            </a:r>
          </a:p>
          <a:p>
            <a:pPr fontAlgn="auto">
              <a:spcAft>
                <a:spcPts val="0"/>
              </a:spcAft>
              <a:defRPr/>
            </a:pPr>
            <a:endParaRPr lang="sr-Cyrl-CS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r-Cyrl-CS" sz="3000" spc="50" dirty="0">
                <a:ln w="11430"/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Кратко  подсећање  на  значај  занимања  људи за  њихов  живот  и  живот  друштва  уопште.</a:t>
            </a:r>
          </a:p>
          <a:p>
            <a:pPr fontAlgn="auto">
              <a:spcAft>
                <a:spcPts val="0"/>
              </a:spcAft>
              <a:defRPr/>
            </a:pPr>
            <a:endParaRPr lang="sr-Cyrl-CS" sz="3000" spc="50" dirty="0">
              <a:ln w="11430"/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r-Cyrl-CS" sz="3000" spc="50" dirty="0">
                <a:ln w="11430"/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Играмо  игру представљања  ,,Ја  сам ..., а  моји  родитељи  су...”</a:t>
            </a:r>
          </a:p>
          <a:p>
            <a:pPr fontAlgn="auto">
              <a:spcAft>
                <a:spcPts val="0"/>
              </a:spcAft>
              <a:defRPr/>
            </a:pPr>
            <a:endParaRPr lang="sr-Cyrl-CS" sz="3000" spc="50" dirty="0">
              <a:ln w="11430"/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r-Cyrl-CS" sz="3000" spc="50" dirty="0">
                <a:ln w="11430"/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Кроз  презентацију  кратког  филма  најављујем  госта.  </a:t>
            </a:r>
          </a:p>
          <a:p>
            <a:pPr fontAlgn="auto">
              <a:spcAft>
                <a:spcPts val="0"/>
              </a:spcAft>
              <a:defRPr/>
            </a:pPr>
            <a:endParaRPr lang="sr-Cyrl-CS" sz="3000" spc="50" dirty="0">
              <a:ln w="11430"/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r-Cyrl-CS" sz="3000" spc="50" dirty="0">
                <a:ln w="11430"/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Гост родитељ се представља деци, прво  као  ђачки  родитељ, а  након  тога  кроз  призму  свог  занимања.</a:t>
            </a:r>
          </a:p>
          <a:p>
            <a:pPr fontAlgn="auto">
              <a:spcAft>
                <a:spcPts val="0"/>
              </a:spcAft>
              <a:defRPr/>
            </a:pPr>
            <a:endParaRPr lang="sr-Cyrl-CS" sz="3000" spc="50" dirty="0">
              <a:ln w="11430"/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r-Cyrl-CS" sz="3000" spc="50" dirty="0">
                <a:ln w="11430"/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Ученици гледају инсерте  из  емисија  које  је  родитељ водио.</a:t>
            </a:r>
          </a:p>
          <a:p>
            <a:pPr fontAlgn="auto">
              <a:spcAft>
                <a:spcPts val="0"/>
              </a:spcAft>
              <a:defRPr/>
            </a:pPr>
            <a:endParaRPr lang="sr-Cyrl-CS" sz="3000" spc="50" dirty="0">
              <a:ln w="11430"/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r-Cyrl-CS" sz="3000" spc="50" dirty="0">
                <a:ln w="11430"/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Разговор  о  значају  занимања  водитеља.</a:t>
            </a:r>
          </a:p>
          <a:p>
            <a:pPr fontAlgn="auto">
              <a:spcAft>
                <a:spcPts val="0"/>
              </a:spcAft>
              <a:defRPr/>
            </a:pPr>
            <a:endParaRPr lang="sr-Cyrl-CS" sz="3000" spc="50" dirty="0">
              <a:ln w="11430"/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r-Cyrl-CS" sz="3000" spc="50" dirty="0">
                <a:ln w="11430"/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Вежбе  правилног  говора кроз  читање  брзалица.</a:t>
            </a:r>
          </a:p>
          <a:p>
            <a:pPr fontAlgn="auto">
              <a:spcAft>
                <a:spcPts val="0"/>
              </a:spcAft>
              <a:defRPr/>
            </a:pPr>
            <a:endParaRPr lang="sr-Cyrl-CS" sz="3000" spc="50" dirty="0">
              <a:ln w="11430"/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r-Cyrl-CS" sz="3000" spc="50" dirty="0">
                <a:ln w="11430"/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Анализа  понашања водитеља пред  камерама.</a:t>
            </a:r>
          </a:p>
          <a:p>
            <a:pPr fontAlgn="auto">
              <a:spcAft>
                <a:spcPts val="0"/>
              </a:spcAft>
              <a:defRPr/>
            </a:pPr>
            <a:endParaRPr lang="sr-Cyrl-CS" sz="3000" spc="50" dirty="0">
              <a:ln w="11430"/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r-Cyrl-CS" sz="3000" spc="50" dirty="0">
                <a:ln w="11430"/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Хумористички приказ ( инсерт  из  емисија ) треме телевизијског водитеља.</a:t>
            </a:r>
          </a:p>
          <a:p>
            <a:pPr fontAlgn="auto">
              <a:spcAft>
                <a:spcPts val="0"/>
              </a:spcAft>
              <a:defRPr/>
            </a:pPr>
            <a:endParaRPr lang="sr-Cyrl-CS" sz="3000" spc="50" dirty="0">
              <a:ln w="11430"/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r-Cyrl-CS" sz="3000" spc="50" dirty="0">
                <a:ln w="11430"/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Приближавање  овог  занимања деци  кроз  интерактивне, практичне  вежбе</a:t>
            </a:r>
            <a:r>
              <a:rPr lang="en-US" sz="3000" spc="50" dirty="0">
                <a:ln w="11430"/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sr-Cyrl-CS" sz="3000" spc="50" dirty="0">
                <a:ln w="11430"/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у  пару  или  групи.  </a:t>
            </a:r>
            <a:r>
              <a:rPr lang="sr-Cyrl-C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sr-Cyrl-C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n-US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57158" y="1071546"/>
            <a:ext cx="8448676" cy="5143536"/>
          </a:xfrm>
          <a:prstGeom prst="rect">
            <a:avLst/>
          </a:prstGeom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bIns="0" anchor="b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 fontAlgn="auto">
              <a:spcAft>
                <a:spcPts val="0"/>
              </a:spcAft>
              <a:buFontTx/>
              <a:buAutoNum type="arabicPeriod"/>
              <a:defRPr/>
            </a:pPr>
            <a:r>
              <a:rPr lang="sr-Cyrl-C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Активност ученика- опис</a:t>
            </a:r>
          </a:p>
          <a:p>
            <a:pPr marL="742950" indent="-742950" fontAlgn="auto">
              <a:spcAft>
                <a:spcPts val="0"/>
              </a:spcAft>
              <a:defRPr/>
            </a:pPr>
            <a:endParaRPr lang="sr-Cyrl-C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742950" indent="-7429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sz="24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Играмо  игру  ацоцијације  и  ученици  изговарају  реч  која  их асоцира  на  реч  ЗАНИМАЊЕ.</a:t>
            </a:r>
          </a:p>
          <a:p>
            <a:pPr marL="742950" indent="-7429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sz="24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Истичемо  значај  занимања  људи  за  њихов  живот  и  живот  друштва  уопште.</a:t>
            </a:r>
            <a:endParaRPr lang="sr-Cyrl-CS" sz="2400" spc="50" dirty="0">
              <a:ln w="11430"/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indent="-457200" fontAlgn="auto">
              <a:spcAft>
                <a:spcPts val="0"/>
              </a:spcAft>
              <a:defRPr/>
            </a:pPr>
            <a:r>
              <a:rPr lang="sr-Cyrl-CS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sr-Cyrl-CS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sr-Cyrl-CS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sr-Cyrl-CS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57158" y="1071546"/>
            <a:ext cx="8448676" cy="4929222"/>
          </a:xfrm>
          <a:prstGeom prst="rect">
            <a:avLst/>
          </a:prstGeom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bIns="0" anchor="b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 fontAlgn="auto">
              <a:spcAft>
                <a:spcPts val="0"/>
              </a:spcAft>
              <a:defRPr/>
            </a:pPr>
            <a:r>
              <a:rPr lang="sr-Cyrl-C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Активност ученика- опис</a:t>
            </a:r>
          </a:p>
          <a:p>
            <a:pPr marL="742950" indent="-742950" fontAlgn="auto">
              <a:spcAft>
                <a:spcPts val="0"/>
              </a:spcAft>
              <a:defRPr/>
            </a:pPr>
            <a:endParaRPr lang="sr-Cyrl-C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sz="24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Играмо  игру  представљања ,,Ја  сам..., а  моји  родитељи  су...”</a:t>
            </a:r>
          </a:p>
          <a:p>
            <a:pPr marL="742950" indent="-7429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sz="24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Кроз  ову  игру  ученици ( седећи  у  полукругу ) представљају  себе  и  своје  родитеље  кроз  истицање  занимања  којим  се  они  баве.</a:t>
            </a:r>
            <a:endParaRPr lang="sr-Cyrl-CS" sz="2400" spc="50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fontAlgn="auto">
              <a:spcAft>
                <a:spcPts val="0"/>
              </a:spcAft>
              <a:defRPr/>
            </a:pPr>
            <a:endParaRPr lang="sr-Cyrl-C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 fontAlgn="auto">
              <a:spcAft>
                <a:spcPts val="0"/>
              </a:spcAft>
              <a:defRPr/>
            </a:pPr>
            <a:endParaRPr lang="sr-Cyrl-C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 fontAlgn="auto">
              <a:spcAft>
                <a:spcPts val="0"/>
              </a:spcAft>
              <a:defRPr/>
            </a:pPr>
            <a:endParaRPr lang="sr-Cyrl-C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 fontAlgn="auto">
              <a:spcAft>
                <a:spcPts val="0"/>
              </a:spcAft>
              <a:defRPr/>
            </a:pPr>
            <a:endParaRPr lang="sr-Cyrl-C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1071546"/>
            <a:ext cx="9144000" cy="4929222"/>
          </a:xfrm>
          <a:prstGeom prst="rect">
            <a:avLst/>
          </a:prstGeom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bIns="0" anchor="b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 fontAlgn="auto">
              <a:spcAft>
                <a:spcPts val="0"/>
              </a:spcAft>
              <a:defRPr/>
            </a:pPr>
            <a:r>
              <a:rPr lang="sr-Cyrl-CS" sz="2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3. активност ученика- опис</a:t>
            </a:r>
          </a:p>
          <a:p>
            <a:pPr marL="742950" indent="-742950" fontAlgn="auto">
              <a:spcAft>
                <a:spcPts val="0"/>
              </a:spcAft>
              <a:defRPr/>
            </a:pPr>
            <a:endParaRPr lang="sr-Cyrl-CS" sz="2400" b="1" spc="5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 fontAlgn="auto">
              <a:spcAft>
                <a:spcPts val="0"/>
              </a:spcAft>
              <a:defRPr/>
            </a:pPr>
            <a:r>
              <a:rPr lang="sr-Cyrl-CS" sz="2400" spc="5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Кроз  презентацију  кратке  видео  најаве ( претходно снимљене  за  потребе  часа ) представљам  госта-родитеља.  </a:t>
            </a:r>
          </a:p>
          <a:p>
            <a:pPr marL="742950" indent="-742950" fontAlgn="auto">
              <a:spcAft>
                <a:spcPts val="0"/>
              </a:spcAft>
              <a:defRPr/>
            </a:pPr>
            <a:endParaRPr lang="sr-Cyrl-CS" sz="2400" b="1" spc="5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 fontAlgn="auto">
              <a:spcAft>
                <a:spcPts val="0"/>
              </a:spcAft>
              <a:defRPr/>
            </a:pPr>
            <a:endParaRPr lang="sr-Cyrl-CS" sz="2400" b="1" spc="5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 fontAlgn="auto">
              <a:spcAft>
                <a:spcPts val="0"/>
              </a:spcAft>
              <a:defRPr/>
            </a:pPr>
            <a:endParaRPr lang="sr-Cyrl-CS" sz="2400" b="1" spc="5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 fontAlgn="auto">
              <a:spcAft>
                <a:spcPts val="0"/>
              </a:spcAft>
              <a:defRPr/>
            </a:pPr>
            <a:endParaRPr lang="sr-Cyrl-CS" sz="2400" b="1" spc="5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 fontAlgn="auto">
              <a:spcAft>
                <a:spcPts val="0"/>
              </a:spcAft>
              <a:defRPr/>
            </a:pPr>
            <a:endParaRPr lang="sr-Cyrl-CS" sz="2400" b="1" spc="5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 fontAlgn="auto">
              <a:spcAft>
                <a:spcPts val="0"/>
              </a:spcAft>
              <a:defRPr/>
            </a:pPr>
            <a:endParaRPr lang="sr-Cyrl-C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928926" y="6415326"/>
            <a:ext cx="2357422" cy="442674"/>
          </a:xfrm>
          <a:prstGeom prst="wedgeRoundRectCallout">
            <a:avLst>
              <a:gd name="adj1" fmla="val 84365"/>
              <a:gd name="adj2" fmla="val -13730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sr-Cyrl-CS" sz="1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НАЈАВА  ЗА  ГОСТА РОДИТЕЉА</a:t>
            </a:r>
            <a:endParaRPr lang="en-US" sz="1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najav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88" y="3857625"/>
            <a:ext cx="2786062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429256" y="5715016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http://youtu.be/e1_QnaQXYsU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85720" y="1142984"/>
            <a:ext cx="8448676" cy="5929354"/>
          </a:xfrm>
          <a:prstGeom prst="rect">
            <a:avLst/>
          </a:prstGeom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bIns="0" anchor="b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 fontAlgn="auto">
              <a:spcAft>
                <a:spcPts val="0"/>
              </a:spcAft>
              <a:defRPr/>
            </a:pPr>
            <a:endParaRPr lang="sr-Cyrl-C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 fontAlgn="auto">
              <a:spcAft>
                <a:spcPts val="0"/>
              </a:spcAft>
              <a:defRPr/>
            </a:pPr>
            <a:endParaRPr lang="sr-Cyrl-C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 fontAlgn="auto">
              <a:spcAft>
                <a:spcPts val="0"/>
              </a:spcAft>
              <a:defRPr/>
            </a:pPr>
            <a:endParaRPr lang="sr-Cyrl-C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 fontAlgn="auto">
              <a:spcAft>
                <a:spcPts val="0"/>
              </a:spcAft>
              <a:defRPr/>
            </a:pPr>
            <a:r>
              <a:rPr lang="sr-Cyrl-C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активност ученика- опис</a:t>
            </a:r>
          </a:p>
          <a:p>
            <a:pPr fontAlgn="auto">
              <a:spcAft>
                <a:spcPts val="0"/>
              </a:spcAft>
              <a:defRPr/>
            </a:pPr>
            <a:endParaRPr lang="sr-Cyrl-CS" sz="2400" spc="50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r-Cyrl-CS" sz="2400" spc="50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Гост-родитељ се представља деци, прво  као  ђачки  родитељ, а  након  тога  кроз  призму  свог  занимања.</a:t>
            </a:r>
          </a:p>
          <a:p>
            <a:pPr fontAlgn="auto">
              <a:spcAft>
                <a:spcPts val="0"/>
              </a:spcAft>
              <a:defRPr/>
            </a:pPr>
            <a:endParaRPr lang="sr-Cyrl-CS" sz="2400" spc="50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r-Cyrl-CS" sz="2400" spc="50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Ученици гледају инсерте  из  емисија  које  је  гост-родитељ водио  и  након  тога  исказују  прве  утиске.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sr-Cyrl-CS" sz="2400" spc="50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r-Cyrl-CS" sz="2400" spc="50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Разговор  о  значају  занимања  водитеља.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sr-Cyrl-CS" sz="2400" spc="50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fontAlgn="auto">
              <a:spcAft>
                <a:spcPts val="0"/>
              </a:spcAft>
              <a:defRPr/>
            </a:pPr>
            <a:endParaRPr lang="sr-Cyrl-C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 fontAlgn="auto">
              <a:spcAft>
                <a:spcPts val="0"/>
              </a:spcAft>
              <a:defRPr/>
            </a:pPr>
            <a:endParaRPr lang="sr-Cyrl-C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 fontAlgn="auto">
              <a:spcAft>
                <a:spcPts val="0"/>
              </a:spcAft>
              <a:defRPr/>
            </a:pPr>
            <a:endParaRPr lang="sr-Cyrl-C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 fontAlgn="auto">
              <a:spcAft>
                <a:spcPts val="0"/>
              </a:spcAft>
              <a:defRPr/>
            </a:pPr>
            <a:endParaRPr lang="sr-Cyrl-C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 fontAlgn="auto">
              <a:spcAft>
                <a:spcPts val="0"/>
              </a:spcAft>
              <a:defRPr/>
            </a:pPr>
            <a:endParaRPr lang="sr-Cyrl-C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 fontAlgn="auto">
              <a:spcAft>
                <a:spcPts val="0"/>
              </a:spcAft>
              <a:defRPr/>
            </a:pPr>
            <a:endParaRPr lang="sr-Cyrl-C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 fontAlgn="auto">
              <a:spcAft>
                <a:spcPts val="0"/>
              </a:spcAft>
              <a:defRPr/>
            </a:pPr>
            <a:endParaRPr lang="sr-Cyrl-C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 fontAlgn="auto">
              <a:spcAft>
                <a:spcPts val="0"/>
              </a:spcAft>
              <a:defRPr/>
            </a:pPr>
            <a:endParaRPr lang="sr-Cyrl-C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3" descr="C:\Documents and Settings\Tanja\Desktop\FOTOGRAFIJE DRUGE GENERACIJE 2012 1016\FOTOGRAFIJE II4 2013 2014\SEPTEMBAR\Svet oko nas ZANIMANJA RODITELJA GOST  RODITELJ 4 oktobar 2013\DSCN06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643438"/>
            <a:ext cx="2952750" cy="221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4" descr="C:\Documents and Settings\Tanja\Desktop\FOTOGRAFIJE DRUGE GENERACIJE 2012 1016\FOTOGRAFIJE II4 2013 2014\SEPTEMBAR\Svet oko nas ZANIMANJA RODITELJA GOST  RODITELJ 4 oktobar 2013\DSCN06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4643437"/>
            <a:ext cx="2952750" cy="2214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ular Callout 6"/>
          <p:cNvSpPr/>
          <p:nvPr/>
        </p:nvSpPr>
        <p:spPr>
          <a:xfrm>
            <a:off x="3286116" y="6072206"/>
            <a:ext cx="2500330" cy="646986"/>
          </a:xfrm>
          <a:prstGeom prst="wedgeRoundRectCallout">
            <a:avLst>
              <a:gd name="adj1" fmla="val -452"/>
              <a:gd name="adj2" fmla="val -12513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sr-Cyrl-CS" sz="1600" b="1" spc="50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Уводна шпица  емисије</a:t>
            </a:r>
            <a:endParaRPr lang="en-US" sz="1600" b="1" spc="50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visoki napo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88" y="3857625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000364" y="5429264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6"/>
              </a:rPr>
              <a:t>http://youtu.be/GylSNsNts04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r-Cyrl-C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активност ученика- опис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7188" y="1214438"/>
            <a:ext cx="8229600" cy="2136775"/>
          </a:xfrm>
        </p:spPr>
        <p:txBody>
          <a:bodyPr/>
          <a:lstStyle/>
          <a:p>
            <a:pPr>
              <a:defRPr/>
            </a:pPr>
            <a:r>
              <a:rPr lang="sr-Cyrl-CS" sz="2800" spc="50" dirty="0" smtClean="0">
                <a:ln w="11430"/>
                <a:latin typeface="Times New Roman" pitchFamily="18" charset="0"/>
                <a:cs typeface="Times New Roman" pitchFamily="18" charset="0"/>
              </a:rPr>
              <a:t>Истичемо  значај  правилног  изговарања  свих  гласова  и  речи  у  целини.</a:t>
            </a:r>
          </a:p>
          <a:p>
            <a:pPr>
              <a:defRPr/>
            </a:pPr>
            <a:r>
              <a:rPr lang="sr-Cyrl-CS" sz="2800" spc="50" dirty="0" smtClean="0">
                <a:ln w="11430"/>
                <a:latin typeface="Times New Roman" pitchFamily="18" charset="0"/>
                <a:cs typeface="Times New Roman" pitchFamily="18" charset="0"/>
              </a:rPr>
              <a:t>Вежбе  правилног  говора кроз  читање  брзалица.</a:t>
            </a:r>
          </a:p>
          <a:p>
            <a:pPr>
              <a:buFont typeface="Wingdings 2" pitchFamily="18" charset="2"/>
              <a:buNone/>
              <a:defRPr/>
            </a:pPr>
            <a:endParaRPr lang="sr-Cyrl-CS" sz="2800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11268" name="Picture 2" descr="C:\Documents and Settings\Tanja\Desktop\FOTOGRAFIJE DRUGE GENERACIJE 2012 1016\FOTOGRAFIJE II4 2013 2014\SEPTEMBAR\Svet oko nas ZANIMANJA RODITELJA GOST  RODITELJ 4 oktobar 2013\DSCN06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50" y="3143250"/>
            <a:ext cx="2625725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 descr="C:\Documents and Settings\Tanja\Desktop\FOTOGRAFIJE DRUGE GENERACIJE 2012 1016\FOTOGRAFIJE II4 2013 2014\SEPTEMBAR\Svet oko nas ZANIMANJA RODITELJA GOST  RODITELJ 4 oktobar 2013\DSCN06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13" y="2857500"/>
            <a:ext cx="3024187" cy="2268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C:\Documents and Settings\Tanja\Desktop\FOTOGRAFIJE DRUGE GENERACIJE 2012 1016\FOTOGRAFIJE II4 2013 2014\SEPTEMBAR\Svet oko nas ZANIMANJA RODITELJA GOST  RODITELJ 4 oktobar 2013\DSCN06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429125"/>
            <a:ext cx="2952750" cy="2214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wrap="square">
        <a:spAutoFit/>
        <a:scene3d>
          <a:camera prst="orthographicFront"/>
          <a:lightRig rig="soft" dir="tl">
            <a:rot lat="0" lon="0" rev="0"/>
          </a:lightRig>
        </a:scene3d>
        <a:sp3d contourW="25400" prstMaterial="matte">
          <a:bevelT w="25400" h="55880" prst="artDeco"/>
          <a:contourClr>
            <a:schemeClr val="accent2">
              <a:tint val="20000"/>
            </a:schemeClr>
          </a:contourClr>
        </a:sp3d>
      </a:bodyPr>
      <a:lstStyle>
        <a:defPPr>
          <a:defRPr sz="4000" b="1" spc="50" dirty="0" smtClean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389</Words>
  <Application>Microsoft Office PowerPoint</Application>
  <PresentationFormat>On-screen Show (4:3)</PresentationFormat>
  <Paragraphs>91</Paragraphs>
  <Slides>14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Flow</vt:lpstr>
      <vt:lpstr>Document</vt:lpstr>
      <vt:lpstr>Занимања  родитеља  – гост  родитељ –  </vt:lpstr>
      <vt:lpstr>Slide 2</vt:lpstr>
      <vt:lpstr>г</vt:lpstr>
      <vt:lpstr>Ор  о  значају  занимања  </vt:lpstr>
      <vt:lpstr>Slide 5</vt:lpstr>
      <vt:lpstr>Slide 6</vt:lpstr>
      <vt:lpstr>Slide 7</vt:lpstr>
      <vt:lpstr>Slide 8</vt:lpstr>
      <vt:lpstr>5. активност ученика- опис</vt:lpstr>
      <vt:lpstr>Slide 10</vt:lpstr>
      <vt:lpstr>6. активност ученика- опис</vt:lpstr>
      <vt:lpstr>7. активност ученика- опис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Назив рада</dc:title>
  <dc:creator>Marko</dc:creator>
  <cp:lastModifiedBy>User</cp:lastModifiedBy>
  <cp:revision>60</cp:revision>
  <dcterms:created xsi:type="dcterms:W3CDTF">2010-12-10T20:24:20Z</dcterms:created>
  <dcterms:modified xsi:type="dcterms:W3CDTF">2014-05-02T12:48:16Z</dcterms:modified>
</cp:coreProperties>
</file>