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6" r:id="rId10"/>
    <p:sldId id="267"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CC"/>
    <a:srgbClr val="FFCCFF"/>
    <a:srgbClr val="F1D9EC"/>
    <a:srgbClr val="CCCCFF"/>
    <a:srgbClr val="FF99CC"/>
    <a:srgbClr val="9999FF"/>
    <a:srgbClr val="CC99FF"/>
    <a:srgbClr val="CC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26T11:11:43.085"/>
    </inkml:context>
    <inkml:brush xml:id="br0">
      <inkml:brushProperty name="width" value="0.05292" units="cm"/>
      <inkml:brushProperty name="height" value="0.05292" units="cm"/>
      <inkml:brushProperty name="color" value="#FF0000"/>
    </inkml:brush>
  </inkml:definitions>
  <inkml:trace contextRef="#ctx0" brushRef="#br0">5656 15528</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26T11:18:13.546"/>
    </inkml:context>
    <inkml:brush xml:id="br0">
      <inkml:brushProperty name="width" value="0.05292" units="cm"/>
      <inkml:brushProperty name="height" value="0.05292" units="cm"/>
      <inkml:brushProperty name="color" value="#FF0000"/>
    </inkml:brush>
  </inkml:definitions>
  <inkml:trace contextRef="#ctx0" brushRef="#br0">5135 11261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4741FF-1B37-4372-903C-206340C9D027}" type="datetimeFigureOut">
              <a:rPr lang="en-US" smtClean="0"/>
              <a:t>5/3/2014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4741FF-1B37-4372-903C-206340C9D027}"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4741FF-1B37-4372-903C-206340C9D027}"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4741FF-1B37-4372-903C-206340C9D027}"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4741FF-1B37-4372-903C-206340C9D027}"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4741FF-1B37-4372-903C-206340C9D027}"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4741FF-1B37-4372-903C-206340C9D027}" type="datetimeFigureOut">
              <a:rPr lang="en-US" smtClean="0"/>
              <a:t>5/3/2014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4741FF-1B37-4372-903C-206340C9D027}" type="datetimeFigureOut">
              <a:rPr lang="en-US" smtClean="0"/>
              <a:t>5/3/2014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741FF-1B37-4372-903C-206340C9D027}" type="datetimeFigureOut">
              <a:rPr lang="en-US" smtClean="0"/>
              <a:t>5/3/2014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4741FF-1B37-4372-903C-206340C9D027}"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410C8-DC8F-4A84-A248-B85FE0CFC2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4741FF-1B37-4372-903C-206340C9D027}"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DA410C8-DC8F-4A84-A248-B85FE0CFC26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4741FF-1B37-4372-903C-206340C9D027}" type="datetimeFigureOut">
              <a:rPr lang="en-US" smtClean="0"/>
              <a:t>5/3/2014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A410C8-DC8F-4A84-A248-B85FE0CFC26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cribd.com/doc/220921562/Poluprogramirani-Materijal-Za-Matematiku-1"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cribd.com/doc/220920938/Prikaz-%C4%8Casa-metodi%C4%8Dki-Postupa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cribd.com/doc/220921320/Grupa-Stefan-Prvovencani" TargetMode="External"/><Relationship Id="rId7" Type="http://schemas.openxmlformats.org/officeDocument/2006/relationships/image" Target="../media/image6.jpeg"/><Relationship Id="rId2" Type="http://schemas.openxmlformats.org/officeDocument/2006/relationships/hyperlink" Target="http://www.scribd.com/doc/220921393/Grupa-Rastko" TargetMode="Externa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hyperlink" Target="http://www.scribd.com/doc/220921208/Grupa-Vuk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924800" cy="4800600"/>
          </a:xfrm>
          <a:solidFill>
            <a:srgbClr val="FFCCFF"/>
          </a:solidFill>
          <a:ln>
            <a:noFill/>
          </a:ln>
          <a:effectLst>
            <a:glow>
              <a:schemeClr val="accent1">
                <a:alpha val="9000"/>
              </a:schemeClr>
            </a:glow>
            <a:outerShdw blurRad="57785" dist="33020" dir="3180000" algn="ctr">
              <a:srgbClr val="000000">
                <a:alpha val="30000"/>
              </a:srgbClr>
            </a:outerShdw>
            <a:softEdge rad="63500"/>
          </a:effectLst>
          <a:scene3d>
            <a:camera prst="perspectiveFront"/>
            <a:lightRig rig="brightRoom" dir="t">
              <a:rot lat="0" lon="0" rev="600000"/>
            </a:lightRig>
          </a:scene3d>
          <a:sp3d prstMaterial="metal">
            <a:bevelT w="38100" h="57150" prst="angle"/>
          </a:sp3d>
        </p:spPr>
        <p:txBody>
          <a:bodyPr>
            <a:normAutofit/>
            <a:scene3d>
              <a:camera prst="orthographicFront"/>
              <a:lightRig rig="freezing" dir="t">
                <a:rot lat="0" lon="0" rev="5640000"/>
              </a:lightRig>
            </a:scene3d>
            <a:sp3d prstMaterial="flat">
              <a:bevelT w="38100" h="38100"/>
              <a:contourClr>
                <a:schemeClr val="tx2"/>
              </a:contourClr>
            </a:sp3d>
          </a:bodyPr>
          <a:lstStyle/>
          <a:p>
            <a:pPr algn="ctr"/>
            <a:endParaRPr lang="en-US" sz="2000" dirty="0">
              <a:effectLst/>
            </a:endParaRPr>
          </a:p>
        </p:txBody>
      </p:sp>
      <p:sp>
        <p:nvSpPr>
          <p:cNvPr id="3" name="Subtitle 2"/>
          <p:cNvSpPr>
            <a:spLocks noGrp="1"/>
          </p:cNvSpPr>
          <p:nvPr>
            <p:ph type="subTitle" idx="1"/>
          </p:nvPr>
        </p:nvSpPr>
        <p:spPr>
          <a:xfrm>
            <a:off x="533400" y="3228536"/>
            <a:ext cx="7854696" cy="2638864"/>
          </a:xfrm>
        </p:spPr>
        <p:txBody>
          <a:bodyPr>
            <a:normAutofit fontScale="77500" lnSpcReduction="20000"/>
          </a:bodyPr>
          <a:lstStyle/>
          <a:p>
            <a:pPr algn="ctr"/>
            <a:r>
              <a:rPr lang="sr-Cyrl-RS" sz="4000" dirty="0" smtClean="0"/>
              <a:t>Тематски дан</a:t>
            </a:r>
          </a:p>
          <a:p>
            <a:pPr algn="ctr"/>
            <a:r>
              <a:rPr lang="sr-Cyrl-RS" sz="4000" b="1" dirty="0" smtClean="0">
                <a:effectLst>
                  <a:outerShdw blurRad="38100" dist="38100" dir="2700000" algn="tl">
                    <a:srgbClr val="000000">
                      <a:alpha val="43137"/>
                    </a:srgbClr>
                  </a:outerShdw>
                </a:effectLst>
              </a:rPr>
              <a:t>Немањићи</a:t>
            </a:r>
          </a:p>
          <a:p>
            <a:pPr algn="ctr"/>
            <a:endParaRPr lang="sr-Cyrl-RS" dirty="0"/>
          </a:p>
          <a:p>
            <a:pPr algn="ctr"/>
            <a:endParaRPr lang="sr-Cyrl-RS" dirty="0" smtClean="0"/>
          </a:p>
          <a:p>
            <a:pPr algn="just"/>
            <a:r>
              <a:rPr lang="sr-Latn-RS" dirty="0" smtClean="0"/>
              <a:t>  </a:t>
            </a:r>
            <a:r>
              <a:rPr lang="sr-Cyrl-RS" dirty="0" smtClean="0"/>
              <a:t>Ауторке: </a:t>
            </a:r>
          </a:p>
          <a:p>
            <a:pPr algn="just"/>
            <a:r>
              <a:rPr lang="sr-Latn-RS" dirty="0" smtClean="0"/>
              <a:t>  </a:t>
            </a:r>
            <a:r>
              <a:rPr lang="sr-Cyrl-RS" dirty="0" smtClean="0"/>
              <a:t>Мирјана Рашић, професорка разредне наставе-мастер</a:t>
            </a:r>
          </a:p>
          <a:p>
            <a:pPr algn="l"/>
            <a:r>
              <a:rPr lang="sr-Latn-RS" dirty="0" smtClean="0"/>
              <a:t>  </a:t>
            </a:r>
            <a:r>
              <a:rPr lang="sr-Cyrl-RS" dirty="0" smtClean="0"/>
              <a:t>Зора Пиљак, професорка ликовне културе</a:t>
            </a:r>
          </a:p>
          <a:p>
            <a:pPr algn="ctr"/>
            <a:endParaRPr lang="sr-Cyrl-RS" dirty="0"/>
          </a:p>
          <a:p>
            <a:pPr algn="ctr"/>
            <a:endParaRPr lang="sr-Cyrl-RS" dirty="0" smtClean="0"/>
          </a:p>
          <a:p>
            <a:pPr algn="ctr"/>
            <a:endParaRPr lang="sr-Cyrl-RS" dirty="0"/>
          </a:p>
          <a:p>
            <a:pPr algn="ctr"/>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6691" y="1435678"/>
            <a:ext cx="1485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123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051" y="685800"/>
            <a:ext cx="4171950" cy="5715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151" y="685800"/>
            <a:ext cx="4286250" cy="5715000"/>
          </a:xfrm>
          <a:prstGeom prst="rect">
            <a:avLst/>
          </a:prstGeom>
        </p:spPr>
      </p:pic>
    </p:spTree>
    <p:extLst>
      <p:ext uri="{BB962C8B-B14F-4D97-AF65-F5344CB8AC3E}">
        <p14:creationId xmlns:p14="http://schemas.microsoft.com/office/powerpoint/2010/main" val="2808135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a:solidFill>
            <a:srgbClr val="FFCCCC"/>
          </a:solidFill>
        </p:spPr>
        <p:txBody>
          <a:bodyPr>
            <a:normAutofit fontScale="90000"/>
          </a:bodyPr>
          <a:lstStyle/>
          <a:p>
            <a:r>
              <a:rPr lang="sr-Cyrl-RS" sz="2000" dirty="0" smtClean="0">
                <a:solidFill>
                  <a:srgbClr val="FF0000"/>
                </a:solidFill>
              </a:rPr>
              <a:t>5. Активност ученика</a:t>
            </a:r>
            <a:endParaRPr lang="en-US" sz="2000" dirty="0">
              <a:solidFill>
                <a:srgbClr val="FF0000"/>
              </a:solidFill>
            </a:endParaRPr>
          </a:p>
        </p:txBody>
      </p:sp>
      <p:sp>
        <p:nvSpPr>
          <p:cNvPr id="3" name="Content Placeholder 2"/>
          <p:cNvSpPr>
            <a:spLocks noGrp="1"/>
          </p:cNvSpPr>
          <p:nvPr>
            <p:ph idx="1"/>
          </p:nvPr>
        </p:nvSpPr>
        <p:spPr>
          <a:xfrm>
            <a:off x="457200" y="1143000"/>
            <a:ext cx="8229600" cy="5181600"/>
          </a:xfrm>
          <a:solidFill>
            <a:srgbClr val="FFCCCC"/>
          </a:solidFill>
        </p:spPr>
        <p:txBody>
          <a:bodyPr/>
          <a:lstStyle/>
          <a:p>
            <a:pPr>
              <a:buFontTx/>
              <a:buChar char="-"/>
            </a:pPr>
            <a:r>
              <a:rPr lang="sr-Cyrl-RS" sz="1200" dirty="0" smtClean="0"/>
              <a:t>Коришћење савремених начина претраге удаљености између локација уз помоћ </a:t>
            </a:r>
            <a:r>
              <a:rPr lang="en-US" sz="1200" dirty="0" smtClean="0"/>
              <a:t>Google Maps</a:t>
            </a:r>
            <a:r>
              <a:rPr lang="sr-Cyrl-RS" sz="1200" dirty="0" smtClean="0"/>
              <a:t>-а.</a:t>
            </a:r>
            <a:r>
              <a:rPr lang="en-US" sz="1200" dirty="0" smtClean="0"/>
              <a:t> </a:t>
            </a:r>
            <a:endParaRPr lang="sr-Cyrl-RS" sz="1200" dirty="0" smtClean="0"/>
          </a:p>
          <a:p>
            <a:pPr marL="0" indent="0">
              <a:buNone/>
            </a:pPr>
            <a:endParaRPr lang="sr-Latn-RS" sz="1200" dirty="0" smtClean="0"/>
          </a:p>
          <a:p>
            <a:pPr marL="0" indent="0">
              <a:buNone/>
            </a:pPr>
            <a:endParaRPr lang="sr-Latn-RS" sz="1200" dirty="0"/>
          </a:p>
          <a:p>
            <a:pPr marL="0" indent="0">
              <a:buNone/>
            </a:pPr>
            <a:endParaRPr lang="sr-Latn-RS" sz="1200" dirty="0" smtClean="0"/>
          </a:p>
          <a:p>
            <a:pPr marL="0" indent="0">
              <a:buNone/>
            </a:pPr>
            <a:endParaRPr lang="sr-Latn-RS" sz="1200" dirty="0"/>
          </a:p>
          <a:p>
            <a:pPr marL="0" indent="0">
              <a:buNone/>
            </a:pPr>
            <a:endParaRPr lang="sr-Latn-RS" sz="1200" dirty="0" smtClean="0"/>
          </a:p>
          <a:p>
            <a:pPr marL="0" indent="0">
              <a:buNone/>
            </a:pPr>
            <a:endParaRPr lang="sr-Latn-RS" sz="1200" dirty="0"/>
          </a:p>
          <a:p>
            <a:pPr marL="0" indent="0">
              <a:buNone/>
            </a:pPr>
            <a:endParaRPr lang="sr-Latn-RS" sz="1200" dirty="0" smtClean="0"/>
          </a:p>
          <a:p>
            <a:pPr marL="0" indent="0">
              <a:buNone/>
            </a:pPr>
            <a:endParaRPr lang="sr-Latn-RS" sz="1200" dirty="0"/>
          </a:p>
          <a:p>
            <a:pPr marL="0" indent="0">
              <a:buNone/>
            </a:pPr>
            <a:endParaRPr lang="sr-Latn-RS" sz="1200" dirty="0" smtClean="0"/>
          </a:p>
          <a:p>
            <a:pPr marL="0" indent="0">
              <a:buNone/>
            </a:pPr>
            <a:endParaRPr lang="sr-Latn-RS" sz="1200" dirty="0"/>
          </a:p>
          <a:p>
            <a:pPr marL="0" indent="0">
              <a:buNone/>
            </a:pPr>
            <a:endParaRPr lang="sr-Latn-RS" sz="1200" dirty="0" smtClean="0"/>
          </a:p>
          <a:p>
            <a:pPr marL="0" indent="0">
              <a:buNone/>
            </a:pPr>
            <a:endParaRPr lang="sr-Latn-RS" sz="1200" dirty="0"/>
          </a:p>
          <a:p>
            <a:pPr marL="0" indent="0">
              <a:buNone/>
            </a:pPr>
            <a:endParaRPr lang="sr-Latn-RS" sz="1200" dirty="0" smtClean="0"/>
          </a:p>
          <a:p>
            <a:pPr marL="0" indent="0">
              <a:buNone/>
            </a:pPr>
            <a:endParaRPr lang="sr-Latn-RS" sz="1200" dirty="0"/>
          </a:p>
          <a:p>
            <a:pPr marL="0" indent="0">
              <a:buNone/>
            </a:pPr>
            <a:endParaRPr lang="sr-Latn-RS" sz="1200" dirty="0" smtClean="0"/>
          </a:p>
          <a:p>
            <a:pPr marL="0" indent="0">
              <a:buNone/>
            </a:pPr>
            <a:endParaRPr lang="sr-Latn-RS" sz="1200" dirty="0"/>
          </a:p>
          <a:p>
            <a:pPr marL="0" indent="0">
              <a:buNone/>
            </a:pPr>
            <a:endParaRPr lang="sr-Latn-RS" sz="1200" dirty="0" smtClean="0"/>
          </a:p>
          <a:p>
            <a:pPr marL="0" indent="0">
              <a:buNone/>
            </a:pPr>
            <a:endParaRPr lang="sr-Latn-RS" sz="1200" dirty="0"/>
          </a:p>
          <a:p>
            <a:pPr marL="0" indent="0">
              <a:buNone/>
            </a:pPr>
            <a:endParaRPr lang="sr-Cyrl-RS" sz="1200" dirty="0" smtClean="0"/>
          </a:p>
          <a:p>
            <a:pPr>
              <a:buFontTx/>
              <a:buChar char="-"/>
            </a:pPr>
            <a:r>
              <a:rPr lang="sr-Cyrl-RS" sz="1200" dirty="0" smtClean="0"/>
              <a:t>Рад на полупрограмираном материјалу са циљем провере усвојености градива из области Сабирање и одузимање у скупу природних бројева.</a:t>
            </a:r>
          </a:p>
          <a:p>
            <a:pPr marL="0" indent="0">
              <a:buNone/>
            </a:pPr>
            <a:r>
              <a:rPr lang="ru-RU" sz="1200" dirty="0" smtClean="0">
                <a:hlinkClick r:id="rId2"/>
              </a:rPr>
              <a:t>Полупрограмирани материјал</a:t>
            </a:r>
            <a:endParaRPr lang="en-US"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47800"/>
            <a:ext cx="3581400" cy="26860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1447800"/>
            <a:ext cx="3733800" cy="28003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2971800"/>
            <a:ext cx="3352800" cy="2514600"/>
          </a:xfrm>
          <a:prstGeom prst="rect">
            <a:avLst/>
          </a:prstGeom>
        </p:spPr>
      </p:pic>
    </p:spTree>
    <p:extLst>
      <p:ext uri="{BB962C8B-B14F-4D97-AF65-F5344CB8AC3E}">
        <p14:creationId xmlns:p14="http://schemas.microsoft.com/office/powerpoint/2010/main" val="2148382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a:solidFill>
            <a:srgbClr val="FFCCCC"/>
          </a:solidFill>
        </p:spPr>
        <p:txBody>
          <a:bodyPr>
            <a:normAutofit fontScale="90000"/>
          </a:bodyPr>
          <a:lstStyle/>
          <a:p>
            <a:r>
              <a:rPr lang="sr-Cyrl-RS" sz="2000" dirty="0" smtClean="0">
                <a:solidFill>
                  <a:srgbClr val="FF0000"/>
                </a:solidFill>
              </a:rPr>
              <a:t>6. Активност ученика</a:t>
            </a:r>
            <a:endParaRPr lang="en-US" sz="2000" dirty="0">
              <a:solidFill>
                <a:srgbClr val="FF0000"/>
              </a:solidFill>
            </a:endParaRPr>
          </a:p>
        </p:txBody>
      </p:sp>
      <p:sp>
        <p:nvSpPr>
          <p:cNvPr id="3" name="Content Placeholder 2"/>
          <p:cNvSpPr>
            <a:spLocks noGrp="1"/>
          </p:cNvSpPr>
          <p:nvPr>
            <p:ph idx="1"/>
          </p:nvPr>
        </p:nvSpPr>
        <p:spPr>
          <a:xfrm>
            <a:off x="457200" y="1143000"/>
            <a:ext cx="8229600" cy="5181600"/>
          </a:xfrm>
          <a:solidFill>
            <a:srgbClr val="FFCCCC"/>
          </a:solidFill>
        </p:spPr>
        <p:txBody>
          <a:bodyPr/>
          <a:lstStyle/>
          <a:p>
            <a:pPr algn="just">
              <a:buFontTx/>
              <a:buChar char="-"/>
            </a:pPr>
            <a:r>
              <a:rPr lang="sr-Cyrl-RS" sz="1200" dirty="0" smtClean="0"/>
              <a:t>Презентација родослова Немањића гостима (директорки школе, стручним сарадницима, учитељицама и ученицима других разреда) као наставног средства које ће остати наредним генерацијама.</a:t>
            </a:r>
          </a:p>
          <a:p>
            <a:pPr marL="0" indent="0" algn="just">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671887"/>
            <a:ext cx="4572000" cy="25717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602516"/>
            <a:ext cx="3657600" cy="2057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602517"/>
            <a:ext cx="3581400" cy="2014538"/>
          </a:xfrm>
          <a:prstGeom prst="rect">
            <a:avLst/>
          </a:prstGeom>
        </p:spPr>
      </p:pic>
    </p:spTree>
    <p:extLst>
      <p:ext uri="{BB962C8B-B14F-4D97-AF65-F5344CB8AC3E}">
        <p14:creationId xmlns:p14="http://schemas.microsoft.com/office/powerpoint/2010/main" val="189169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881" y="838200"/>
            <a:ext cx="8528519" cy="59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905000"/>
            <a:ext cx="7391400" cy="37240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r-Cyrl-RS" sz="2000" b="1" spc="50" dirty="0" smtClean="0">
                <a:ln w="11430"/>
                <a:solidFill>
                  <a:srgbClr val="C00000"/>
                </a:solidFill>
                <a:effectLst>
                  <a:outerShdw blurRad="76200" dist="50800" dir="5400000" algn="tl" rotWithShape="0">
                    <a:srgbClr val="000000">
                      <a:alpha val="65000"/>
                    </a:srgbClr>
                  </a:outerShdw>
                </a:effectLst>
                <a:latin typeface="Cambria" pitchFamily="18" charset="0"/>
                <a:ea typeface="Batang" pitchFamily="18" charset="-127"/>
              </a:rPr>
              <a:t>Категорија: </a:t>
            </a:r>
            <a:r>
              <a:rPr lang="sr-Cyrl-RS" spc="50" dirty="0" smtClean="0">
                <a:ln w="11430"/>
                <a:latin typeface="Cambria" pitchFamily="18" charset="0"/>
                <a:ea typeface="Batang" pitchFamily="18" charset="-127"/>
              </a:rPr>
              <a:t>Интердисциплинарни приступ планирању наставе</a:t>
            </a:r>
          </a:p>
          <a:p>
            <a:endParaRPr lang="sr-Cyrl-RS" sz="1400" spc="50" dirty="0" smtClean="0">
              <a:ln w="11430"/>
              <a:solidFill>
                <a:srgbClr val="CC0000"/>
              </a:solidFill>
              <a:effectLst>
                <a:outerShdw blurRad="76200" dist="50800" dir="5400000" algn="tl" rotWithShape="0">
                  <a:srgbClr val="000000">
                    <a:alpha val="65000"/>
                  </a:srgbClr>
                </a:outerShdw>
              </a:effectLst>
              <a:latin typeface="Cambria" pitchFamily="18" charset="0"/>
              <a:ea typeface="Batang" pitchFamily="18" charset="-127"/>
            </a:endParaRPr>
          </a:p>
          <a:p>
            <a:endParaRPr lang="sr-Cyrl-RS" sz="1400" spc="50" dirty="0" smtClean="0">
              <a:ln w="11430"/>
              <a:solidFill>
                <a:srgbClr val="CC0000"/>
              </a:solidFill>
              <a:effectLst>
                <a:outerShdw blurRad="76200" dist="50800" dir="5400000" algn="tl" rotWithShape="0">
                  <a:srgbClr val="000000">
                    <a:alpha val="65000"/>
                  </a:srgbClr>
                </a:outerShdw>
              </a:effectLst>
              <a:latin typeface="Cambria" pitchFamily="18" charset="0"/>
              <a:ea typeface="Batang" pitchFamily="18" charset="-127"/>
            </a:endParaRPr>
          </a:p>
          <a:p>
            <a:r>
              <a:rPr lang="sr-Cyrl-RS" sz="2000" b="1" spc="50" dirty="0" smtClean="0">
                <a:ln w="11430"/>
                <a:solidFill>
                  <a:srgbClr val="C00000"/>
                </a:solidFill>
                <a:effectLst>
                  <a:outerShdw blurRad="76200" dist="50800" dir="5400000" algn="tl" rotWithShape="0">
                    <a:srgbClr val="000000">
                      <a:alpha val="65000"/>
                    </a:srgbClr>
                  </a:outerShdw>
                </a:effectLst>
                <a:latin typeface="Cambria" pitchFamily="18" charset="0"/>
                <a:ea typeface="Batang" pitchFamily="18" charset="-127"/>
              </a:rPr>
              <a:t>Разред: </a:t>
            </a:r>
            <a:r>
              <a:rPr lang="en-US" spc="50" dirty="0" smtClean="0">
                <a:ln w="11430"/>
                <a:latin typeface="Cambria" pitchFamily="18" charset="0"/>
                <a:ea typeface="Batang" pitchFamily="18" charset="-127"/>
              </a:rPr>
              <a:t>IV</a:t>
            </a:r>
            <a:endParaRPr lang="sr-Cyrl-RS" spc="50" dirty="0" smtClean="0">
              <a:ln w="11430"/>
              <a:latin typeface="Cambria" pitchFamily="18" charset="0"/>
              <a:ea typeface="Batang" pitchFamily="18" charset="-127"/>
            </a:endParaRPr>
          </a:p>
          <a:p>
            <a:endParaRPr lang="sr-Cyrl-RS" sz="1400" b="1" spc="50" dirty="0" smtClean="0">
              <a:ln w="11430"/>
              <a:effectLst>
                <a:outerShdw blurRad="76200" dist="50800" dir="5400000" algn="tl" rotWithShape="0">
                  <a:srgbClr val="000000">
                    <a:alpha val="65000"/>
                  </a:srgbClr>
                </a:outerShdw>
              </a:effectLst>
              <a:latin typeface="Cambria" pitchFamily="18" charset="0"/>
              <a:ea typeface="Batang" pitchFamily="18" charset="-127"/>
            </a:endParaRPr>
          </a:p>
          <a:p>
            <a:endParaRPr lang="sr-Cyrl-RS" sz="1400" b="1" spc="50" dirty="0" smtClean="0">
              <a:ln w="11430"/>
              <a:effectLst>
                <a:outerShdw blurRad="76200" dist="50800" dir="5400000" algn="tl" rotWithShape="0">
                  <a:srgbClr val="000000">
                    <a:alpha val="65000"/>
                  </a:srgbClr>
                </a:outerShdw>
              </a:effectLst>
              <a:latin typeface="Cambria" pitchFamily="18" charset="0"/>
              <a:ea typeface="Batang" pitchFamily="18" charset="-127"/>
            </a:endParaRPr>
          </a:p>
          <a:p>
            <a:r>
              <a:rPr lang="sr-Cyrl-RS" sz="2000" b="1" spc="50" dirty="0" smtClean="0">
                <a:ln w="11430"/>
                <a:solidFill>
                  <a:srgbClr val="C00000"/>
                </a:solidFill>
                <a:effectLst>
                  <a:outerShdw blurRad="76200" dist="50800" dir="5400000" algn="tl" rotWithShape="0">
                    <a:srgbClr val="000000">
                      <a:alpha val="65000"/>
                    </a:srgbClr>
                  </a:outerShdw>
                </a:effectLst>
                <a:latin typeface="Cambria" pitchFamily="18" charset="0"/>
                <a:ea typeface="Batang" pitchFamily="18" charset="-127"/>
              </a:rPr>
              <a:t>Тема:</a:t>
            </a:r>
            <a:r>
              <a:rPr lang="en-US" sz="2000" b="1" spc="50" dirty="0" smtClean="0">
                <a:ln w="11430"/>
                <a:solidFill>
                  <a:srgbClr val="C00000"/>
                </a:solidFill>
                <a:effectLst>
                  <a:outerShdw blurRad="76200" dist="50800" dir="5400000" algn="tl" rotWithShape="0">
                    <a:srgbClr val="000000">
                      <a:alpha val="65000"/>
                    </a:srgbClr>
                  </a:outerShdw>
                </a:effectLst>
                <a:latin typeface="Cambria" pitchFamily="18" charset="0"/>
                <a:ea typeface="Batang" pitchFamily="18" charset="-127"/>
              </a:rPr>
              <a:t> </a:t>
            </a:r>
            <a:r>
              <a:rPr lang="sr-Cyrl-RS" spc="50" dirty="0" smtClean="0">
                <a:ln w="11430"/>
                <a:latin typeface="Cambria" pitchFamily="18" charset="0"/>
                <a:ea typeface="Batang" pitchFamily="18" charset="-127"/>
              </a:rPr>
              <a:t>Немањићи</a:t>
            </a:r>
          </a:p>
          <a:p>
            <a:endParaRPr lang="sr-Cyrl-RS" sz="1400" b="1" spc="50" dirty="0">
              <a:ln w="11430"/>
              <a:solidFill>
                <a:srgbClr val="CC0000"/>
              </a:solidFill>
              <a:effectLst>
                <a:outerShdw blurRad="76200" dist="50800" dir="5400000" algn="tl" rotWithShape="0">
                  <a:srgbClr val="000000">
                    <a:alpha val="65000"/>
                  </a:srgbClr>
                </a:outerShdw>
              </a:effectLst>
              <a:latin typeface="Cambria" pitchFamily="18" charset="0"/>
              <a:ea typeface="Batang" pitchFamily="18" charset="-127"/>
            </a:endParaRPr>
          </a:p>
          <a:p>
            <a:endParaRPr lang="sr-Cyrl-RS" sz="1400" b="1" spc="50" dirty="0" smtClean="0">
              <a:ln w="11430"/>
              <a:solidFill>
                <a:srgbClr val="CC0000"/>
              </a:solidFill>
              <a:effectLst>
                <a:outerShdw blurRad="76200" dist="50800" dir="5400000" algn="tl" rotWithShape="0">
                  <a:srgbClr val="000000">
                    <a:alpha val="65000"/>
                  </a:srgbClr>
                </a:outerShdw>
              </a:effectLst>
              <a:latin typeface="Cambria" pitchFamily="18" charset="0"/>
              <a:ea typeface="Batang" pitchFamily="18" charset="-127"/>
            </a:endParaRPr>
          </a:p>
          <a:p>
            <a:pPr algn="just"/>
            <a:r>
              <a:rPr lang="sr-Cyrl-RS" sz="2000" b="1" spc="50" dirty="0" smtClean="0">
                <a:ln w="11430"/>
                <a:solidFill>
                  <a:srgbClr val="CC0000"/>
                </a:solidFill>
                <a:effectLst>
                  <a:outerShdw blurRad="76200" dist="50800" dir="5400000" algn="tl" rotWithShape="0">
                    <a:srgbClr val="000000">
                      <a:alpha val="65000"/>
                    </a:srgbClr>
                  </a:outerShdw>
                </a:effectLst>
                <a:latin typeface="Cambria" pitchFamily="18" charset="0"/>
                <a:ea typeface="Batang" pitchFamily="18" charset="-127"/>
              </a:rPr>
              <a:t>Циљ: </a:t>
            </a:r>
            <a:r>
              <a:rPr lang="sr-Cyrl-RS" spc="50" dirty="0" smtClean="0">
                <a:ln w="11430"/>
                <a:latin typeface="Cambria" pitchFamily="18" charset="0"/>
                <a:ea typeface="Batang" pitchFamily="18" charset="-127"/>
              </a:rPr>
              <a:t>Упознавање са лозом Стефана Немање кроз књижевност, историју, архитектуру, без постављања граница између предмета и временског ограничења часова. Формирање родослова династије Немањић у циљу прављења наставног средства кроз активно учење. </a:t>
            </a:r>
            <a:r>
              <a:rPr lang="sr-Cyrl-RS" b="1" spc="50" dirty="0" smtClean="0">
                <a:ln w="11430"/>
                <a:solidFill>
                  <a:srgbClr val="CC0000"/>
                </a:solidFill>
                <a:effectLst>
                  <a:outerShdw blurRad="76200" dist="50800" dir="5400000" algn="tl" rotWithShape="0">
                    <a:srgbClr val="000000">
                      <a:alpha val="65000"/>
                    </a:srgbClr>
                  </a:outerShdw>
                </a:effectLst>
                <a:latin typeface="Cambria" pitchFamily="18" charset="0"/>
                <a:ea typeface="Batang" pitchFamily="18" charset="-127"/>
              </a:rPr>
              <a:t> </a:t>
            </a:r>
            <a:endParaRPr lang="en-US" b="1" spc="50" dirty="0">
              <a:ln w="11430"/>
              <a:solidFill>
                <a:srgbClr val="CC0000"/>
              </a:solidFill>
              <a:effectLst>
                <a:outerShdw blurRad="76200" dist="50800" dir="5400000" algn="tl" rotWithShape="0">
                  <a:srgbClr val="000000">
                    <a:alpha val="65000"/>
                  </a:srgbClr>
                </a:outerShdw>
              </a:effectLst>
              <a:latin typeface="Cambria" pitchFamily="18" charset="0"/>
              <a:ea typeface="Batang" pitchFamily="18" charset="-127"/>
            </a:endParaRPr>
          </a:p>
        </p:txBody>
      </p:sp>
    </p:spTree>
    <p:extLst>
      <p:ext uri="{BB962C8B-B14F-4D97-AF65-F5344CB8AC3E}">
        <p14:creationId xmlns:p14="http://schemas.microsoft.com/office/powerpoint/2010/main" val="2632632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410200"/>
          </a:xfrm>
          <a:gradFill flip="none" rotWithShape="1">
            <a:gsLst>
              <a:gs pos="0">
                <a:srgbClr val="FFCCFF">
                  <a:shade val="30000"/>
                  <a:satMod val="115000"/>
                </a:srgbClr>
              </a:gs>
              <a:gs pos="67000">
                <a:srgbClr val="F1D9EC">
                  <a:lumMod val="93000"/>
                  <a:lumOff val="7000"/>
                </a:srgbClr>
              </a:gs>
              <a:gs pos="23000">
                <a:srgbClr val="FFCCCC"/>
              </a:gs>
              <a:gs pos="100000">
                <a:srgbClr val="FFCCFF">
                  <a:shade val="100000"/>
                  <a:satMod val="115000"/>
                </a:srgbClr>
              </a:gs>
            </a:gsLst>
            <a:lin ang="81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endParaRPr lang="sr-Cyrl-RS" sz="3200" b="1" spc="50" dirty="0" smtClean="0">
              <a:ln w="11430"/>
              <a:solidFill>
                <a:srgbClr val="C00000"/>
              </a:solidFill>
              <a:effectLst>
                <a:outerShdw blurRad="76200" dist="50800" dir="5400000" algn="tl" rotWithShape="0">
                  <a:srgbClr val="000000">
                    <a:alpha val="65000"/>
                  </a:srgbClr>
                </a:outerShdw>
              </a:effectLst>
              <a:latin typeface="Cambria" pitchFamily="18" charset="0"/>
            </a:endParaRPr>
          </a:p>
          <a:p>
            <a:pPr marL="0" indent="0">
              <a:buNone/>
            </a:pPr>
            <a:endParaRPr lang="sr-Cyrl-RS" sz="2000" b="1" spc="50" dirty="0" smtClean="0">
              <a:ln w="11430"/>
              <a:solidFill>
                <a:srgbClr val="C00000"/>
              </a:solidFill>
              <a:effectLst>
                <a:outerShdw blurRad="76200" dist="50800" dir="5400000" algn="tl" rotWithShape="0">
                  <a:srgbClr val="000000">
                    <a:alpha val="65000"/>
                  </a:srgbClr>
                </a:outerShdw>
              </a:effectLst>
              <a:latin typeface="Cambria" pitchFamily="18" charset="0"/>
            </a:endParaRPr>
          </a:p>
          <a:p>
            <a:pPr marL="0" indent="0">
              <a:buNone/>
            </a:pPr>
            <a:r>
              <a:rPr lang="sr-Cyrl-RS" sz="2000" b="1" spc="50" dirty="0" smtClean="0">
                <a:ln w="11430"/>
                <a:solidFill>
                  <a:srgbClr val="990000"/>
                </a:solidFill>
                <a:effectLst>
                  <a:outerShdw blurRad="76200" dist="50800" dir="5400000" algn="tl" rotWithShape="0">
                    <a:srgbClr val="000000">
                      <a:alpha val="65000"/>
                    </a:srgbClr>
                  </a:outerShdw>
                </a:effectLst>
                <a:latin typeface="Cambria" pitchFamily="18" charset="0"/>
              </a:rPr>
              <a:t>Методе рада: </a:t>
            </a:r>
            <a:r>
              <a:rPr lang="sr-Cyrl-RS" sz="1800" spc="50" dirty="0" smtClean="0">
                <a:ln w="11430"/>
                <a:latin typeface="Cambria" pitchFamily="18" charset="0"/>
              </a:rPr>
              <a:t>илустративно-демонстративна, вербално-текстуална, дискусија</a:t>
            </a:r>
          </a:p>
          <a:p>
            <a:pPr marL="0" indent="0">
              <a:buNone/>
            </a:pPr>
            <a:endParaRPr lang="sr-Cyrl-RS" sz="1400" b="1" spc="50" dirty="0">
              <a:ln w="11430"/>
              <a:solidFill>
                <a:srgbClr val="C00000"/>
              </a:solidFill>
              <a:effectLst>
                <a:outerShdw blurRad="76200" dist="50800" dir="5400000" algn="tl" rotWithShape="0">
                  <a:srgbClr val="000000">
                    <a:alpha val="65000"/>
                  </a:srgbClr>
                </a:outerShdw>
              </a:effectLst>
              <a:latin typeface="Cambria" pitchFamily="18" charset="0"/>
            </a:endParaRPr>
          </a:p>
          <a:p>
            <a:pPr marL="0" indent="0">
              <a:buNone/>
            </a:pPr>
            <a:endParaRPr lang="sr-Cyrl-RS" sz="1400" b="1" spc="50" dirty="0" smtClean="0">
              <a:ln w="11430"/>
              <a:solidFill>
                <a:srgbClr val="C00000"/>
              </a:solidFill>
              <a:effectLst>
                <a:outerShdw blurRad="76200" dist="50800" dir="5400000" algn="tl" rotWithShape="0">
                  <a:srgbClr val="000000">
                    <a:alpha val="65000"/>
                  </a:srgbClr>
                </a:outerShdw>
              </a:effectLst>
              <a:latin typeface="Cambria" pitchFamily="18" charset="0"/>
            </a:endParaRPr>
          </a:p>
          <a:p>
            <a:pPr marL="0" indent="0">
              <a:buNone/>
            </a:pPr>
            <a:r>
              <a:rPr lang="sr-Cyrl-RS" sz="2000" b="1" spc="50" dirty="0" smtClean="0">
                <a:ln w="11430"/>
                <a:solidFill>
                  <a:srgbClr val="990000"/>
                </a:solidFill>
                <a:effectLst>
                  <a:outerShdw blurRad="76200" dist="50800" dir="5400000" algn="tl" rotWithShape="0">
                    <a:srgbClr val="000000">
                      <a:alpha val="65000"/>
                    </a:srgbClr>
                  </a:outerShdw>
                </a:effectLst>
                <a:latin typeface="Cambria" pitchFamily="18" charset="0"/>
              </a:rPr>
              <a:t>Облици рада: </a:t>
            </a:r>
            <a:r>
              <a:rPr lang="sr-Cyrl-RS" sz="1800" spc="50" dirty="0" smtClean="0">
                <a:ln w="11430"/>
                <a:latin typeface="Cambria" pitchFamily="18" charset="0"/>
              </a:rPr>
              <a:t>фронтални, индивидуални, групни, рад у пару</a:t>
            </a:r>
          </a:p>
          <a:p>
            <a:pPr marL="0" indent="0">
              <a:buNone/>
            </a:pPr>
            <a:endParaRPr lang="sr-Cyrl-RS" sz="1400" spc="50" dirty="0">
              <a:ln w="11430"/>
              <a:latin typeface="Cambria" pitchFamily="18" charset="0"/>
            </a:endParaRPr>
          </a:p>
          <a:p>
            <a:pPr marL="0" indent="0">
              <a:buNone/>
            </a:pPr>
            <a:endParaRPr lang="sr-Cyrl-RS" sz="1400" spc="50" dirty="0" smtClean="0">
              <a:ln w="11430"/>
              <a:latin typeface="Cambria" pitchFamily="18" charset="0"/>
            </a:endParaRPr>
          </a:p>
          <a:p>
            <a:pPr marL="0" indent="0">
              <a:buNone/>
            </a:pPr>
            <a:r>
              <a:rPr lang="sr-Cyrl-RS" sz="2000" b="1" spc="50" dirty="0" smtClean="0">
                <a:ln w="11430"/>
                <a:solidFill>
                  <a:srgbClr val="990000"/>
                </a:solidFill>
                <a:effectLst>
                  <a:outerShdw blurRad="76200" dist="50800" dir="5400000" algn="tl" rotWithShape="0">
                    <a:srgbClr val="000000">
                      <a:alpha val="65000"/>
                    </a:srgbClr>
                  </a:outerShdw>
                </a:effectLst>
                <a:latin typeface="Cambria" pitchFamily="18" charset="0"/>
              </a:rPr>
              <a:t>Наставна сре</a:t>
            </a:r>
            <a:r>
              <a:rPr lang="sr-Cyrl-RS" sz="2000" b="1" spc="50" dirty="0">
                <a:ln w="11430"/>
                <a:solidFill>
                  <a:srgbClr val="990000"/>
                </a:solidFill>
                <a:effectLst>
                  <a:outerShdw blurRad="76200" dist="50800" dir="5400000" algn="tl" rotWithShape="0">
                    <a:srgbClr val="000000">
                      <a:alpha val="65000"/>
                    </a:srgbClr>
                  </a:outerShdw>
                </a:effectLst>
                <a:latin typeface="Cambria" pitchFamily="18" charset="0"/>
              </a:rPr>
              <a:t>д</a:t>
            </a:r>
            <a:r>
              <a:rPr lang="sr-Cyrl-RS" sz="2000" b="1" spc="50" dirty="0" smtClean="0">
                <a:ln w="11430"/>
                <a:solidFill>
                  <a:srgbClr val="990000"/>
                </a:solidFill>
                <a:effectLst>
                  <a:outerShdw blurRad="76200" dist="50800" dir="5400000" algn="tl" rotWithShape="0">
                    <a:srgbClr val="000000">
                      <a:alpha val="65000"/>
                    </a:srgbClr>
                  </a:outerShdw>
                </a:effectLst>
                <a:latin typeface="Cambria" pitchFamily="18" charset="0"/>
              </a:rPr>
              <a:t>ства/ресурси: </a:t>
            </a:r>
            <a:r>
              <a:rPr lang="en-US" sz="1800" spc="50" dirty="0" smtClean="0">
                <a:ln w="11430"/>
                <a:latin typeface="Cambria" pitchFamily="18" charset="0"/>
              </a:rPr>
              <a:t>SMART Board</a:t>
            </a:r>
            <a:endParaRPr lang="en-US" sz="1800" spc="50" dirty="0">
              <a:ln w="11430"/>
              <a:latin typeface="Cambria" pitchFamily="18" charset="0"/>
            </a:endParaRPr>
          </a:p>
        </p:txBody>
      </p:sp>
    </p:spTree>
    <p:extLst>
      <p:ext uri="{BB962C8B-B14F-4D97-AF65-F5344CB8AC3E}">
        <p14:creationId xmlns:p14="http://schemas.microsoft.com/office/powerpoint/2010/main" val="3067599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410200"/>
          </a:xfrm>
          <a:solidFill>
            <a:srgbClr val="FFCCCC"/>
          </a:solid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endParaRPr lang="sr-Cyrl-R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a:p>
            <a:pPr marL="0" indent="0">
              <a:buNone/>
            </a:pPr>
            <a:endParaRPr lang="sr-Cyrl-R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a:p>
            <a:pPr marL="0" indent="0">
              <a:buNone/>
            </a:pPr>
            <a:r>
              <a:rPr lang="sr-Cyrl-R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Приказ сценарија кроз активности ученика:</a:t>
            </a:r>
          </a:p>
          <a:p>
            <a:pPr marL="0" indent="0">
              <a:buNone/>
            </a:pPr>
            <a:endParaRPr lang="sr-Cyrl-R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a:p>
            <a:pPr>
              <a:buFontTx/>
              <a:buChar char="-"/>
            </a:pPr>
            <a:r>
              <a:rPr lang="sr-Cyrl-R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Анализа књижевног текста „Златно јагње“</a:t>
            </a:r>
          </a:p>
          <a:p>
            <a:pPr>
              <a:buFontTx/>
              <a:buChar char="-"/>
            </a:pPr>
            <a:r>
              <a:rPr lang="sr-Cyrl-R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Србија Немањића, најзначајнији владари из династије Немањића</a:t>
            </a:r>
          </a:p>
          <a:p>
            <a:pPr>
              <a:buFontTx/>
              <a:buChar char="-"/>
            </a:pPr>
            <a:r>
              <a:rPr lang="sr-Cyrl-R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Родослов, преузимање лика историјских личности из династије Немањић</a:t>
            </a:r>
            <a:r>
              <a:rPr lang="sr-Cyrl-R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buFontTx/>
              <a:buChar char="-"/>
            </a:pPr>
            <a:r>
              <a:rPr lang="sr-Cyrl-R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Израчунавање удаљености између локација на ходочашћу Светог Саве</a:t>
            </a:r>
          </a:p>
          <a:p>
            <a:pPr marL="0" indent="0">
              <a:buNone/>
            </a:pPr>
            <a:endParaRPr lang="sr-Cyrl-R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sr-Cyrl-R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Продукти:</a:t>
            </a:r>
          </a:p>
          <a:p>
            <a:pPr marL="0" indent="0">
              <a:buNone/>
            </a:pPr>
            <a:r>
              <a:rPr lang="sr-Cyrl-R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Родослов династије Немањића, ликовни радови </a:t>
            </a:r>
            <a:endParaRPr 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sr-Cyrl-RS" sz="1800" b="1" spc="50" dirty="0" smtClean="0">
                <a:ln w="11430"/>
                <a:solidFill>
                  <a:srgbClr val="C00000"/>
                </a:solidFill>
                <a:effectLst>
                  <a:outerShdw blurRad="76200" dist="50800" dir="5400000" algn="tl" rotWithShape="0">
                    <a:srgbClr val="000000">
                      <a:alpha val="65000"/>
                    </a:srgbClr>
                  </a:outerShdw>
                </a:effectLst>
                <a:hlinkClick r:id="rId2"/>
              </a:rPr>
              <a:t>Приказ часа-методички поступак</a:t>
            </a:r>
            <a:endParaRPr lang="sr-Cyrl-RS" sz="1800" b="1" spc="50" dirty="0" smtClean="0">
              <a:ln w="11430"/>
              <a:solidFill>
                <a:srgbClr val="C00000"/>
              </a:solidFill>
              <a:effectLst>
                <a:outerShdw blurRad="76200" dist="50800" dir="5400000" algn="tl" rotWithShape="0">
                  <a:srgbClr val="000000">
                    <a:alpha val="65000"/>
                  </a:srgbClr>
                </a:outerShdw>
              </a:effectLst>
            </a:endParaRPr>
          </a:p>
          <a:p>
            <a:pPr marL="0" indent="0">
              <a:buNone/>
            </a:pPr>
            <a:endPar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4662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a:solidFill>
            <a:srgbClr val="FFCCCC"/>
          </a:solidFill>
        </p:spPr>
        <p:txBody>
          <a:bodyPr>
            <a:normAutofit fontScale="90000"/>
          </a:bodyPr>
          <a:lstStyle/>
          <a:p>
            <a:r>
              <a:rPr lang="sr-Cyrl-RS" sz="2000" dirty="0" smtClean="0">
                <a:solidFill>
                  <a:srgbClr val="FF0000"/>
                </a:solidFill>
              </a:rPr>
              <a:t>1. Активност ученика</a:t>
            </a:r>
            <a:endParaRPr lang="en-US" sz="2000" dirty="0">
              <a:solidFill>
                <a:srgbClr val="FF0000"/>
              </a:solidFill>
            </a:endParaRPr>
          </a:p>
        </p:txBody>
      </p:sp>
      <p:sp>
        <p:nvSpPr>
          <p:cNvPr id="3" name="Content Placeholder 2"/>
          <p:cNvSpPr>
            <a:spLocks noGrp="1"/>
          </p:cNvSpPr>
          <p:nvPr>
            <p:ph idx="1"/>
          </p:nvPr>
        </p:nvSpPr>
        <p:spPr>
          <a:xfrm>
            <a:off x="457200" y="1143000"/>
            <a:ext cx="8229600" cy="5181600"/>
          </a:xfrm>
          <a:solidFill>
            <a:srgbClr val="FFCCCC"/>
          </a:solidFill>
        </p:spPr>
        <p:txBody>
          <a:bodyPr/>
          <a:lstStyle/>
          <a:p>
            <a:pPr>
              <a:buFontTx/>
              <a:buChar char="-"/>
            </a:pPr>
            <a:r>
              <a:rPr lang="sr-Cyrl-RS" sz="1200" dirty="0" smtClean="0"/>
              <a:t>Обрада текста „Биљка чудотворка“ Светлане Велмар-Јанковић, као припрема за тематски дан.</a:t>
            </a:r>
          </a:p>
          <a:p>
            <a:pPr algn="just">
              <a:buFontTx/>
              <a:buChar char="-"/>
            </a:pPr>
            <a:r>
              <a:rPr lang="sr-Cyrl-RS" sz="1200" dirty="0" smtClean="0"/>
              <a:t>Упознавање са појмом родослов и почетак попуњавања родослова династије Немањића историјским личностима (Завида, Тихомир, Страцимир, Мирослав и Немања) у којима је ауторка пронашла инспирацију за ликове за роман </a:t>
            </a:r>
            <a:r>
              <a:rPr lang="sr-Cyrl-RS" sz="1200" i="1" dirty="0" smtClean="0"/>
              <a:t>Књига за Марка.</a:t>
            </a:r>
            <a:endParaRPr lang="sr-Cyrl-RS" sz="1200" dirty="0" smtClean="0"/>
          </a:p>
          <a:p>
            <a:pPr marL="0" indent="0">
              <a:buNone/>
            </a:pPr>
            <a:endParaRPr lang="sr-Cyrl-RS"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036160" y="5590080"/>
              <a:ext cx="360" cy="360"/>
            </p14:xfrm>
          </p:contentPart>
        </mc:Choice>
        <mc:Fallback xmlns="">
          <p:pic>
            <p:nvPicPr>
              <p:cNvPr id="4" name="Ink 3"/>
              <p:cNvPicPr/>
              <p:nvPr/>
            </p:nvPicPr>
            <p:blipFill>
              <a:blip r:embed="rId4"/>
              <a:stretch>
                <a:fillRect/>
              </a:stretch>
            </p:blipFill>
            <p:spPr>
              <a:xfrm>
                <a:off x="2026800" y="5580720"/>
                <a:ext cx="19080" cy="19080"/>
              </a:xfrm>
              <a:prstGeom prst="rect">
                <a:avLst/>
              </a:prstGeom>
            </p:spPr>
          </p:pic>
        </mc:Fallback>
      </mc:AlternateContent>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6151" y="1981200"/>
            <a:ext cx="3200400" cy="4267200"/>
          </a:xfrm>
          <a:prstGeom prst="rect">
            <a:avLst/>
          </a:prstGeom>
        </p:spPr>
      </p:pic>
    </p:spTree>
    <p:extLst>
      <p:ext uri="{BB962C8B-B14F-4D97-AF65-F5344CB8AC3E}">
        <p14:creationId xmlns:p14="http://schemas.microsoft.com/office/powerpoint/2010/main" val="778683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a:solidFill>
            <a:srgbClr val="FFCCCC"/>
          </a:solidFill>
        </p:spPr>
        <p:txBody>
          <a:bodyPr>
            <a:normAutofit fontScale="90000"/>
          </a:bodyPr>
          <a:lstStyle/>
          <a:p>
            <a:r>
              <a:rPr lang="sr-Cyrl-RS" sz="2000" dirty="0" smtClean="0">
                <a:solidFill>
                  <a:srgbClr val="FF0000"/>
                </a:solidFill>
              </a:rPr>
              <a:t>2. Активност ученика</a:t>
            </a:r>
            <a:endParaRPr lang="en-US" sz="2000" dirty="0">
              <a:solidFill>
                <a:srgbClr val="FF0000"/>
              </a:solidFill>
            </a:endParaRPr>
          </a:p>
        </p:txBody>
      </p:sp>
      <p:sp>
        <p:nvSpPr>
          <p:cNvPr id="3" name="Content Placeholder 2"/>
          <p:cNvSpPr>
            <a:spLocks noGrp="1"/>
          </p:cNvSpPr>
          <p:nvPr>
            <p:ph idx="1"/>
          </p:nvPr>
        </p:nvSpPr>
        <p:spPr>
          <a:xfrm>
            <a:off x="457200" y="1143000"/>
            <a:ext cx="8229600" cy="5181600"/>
          </a:xfrm>
          <a:solidFill>
            <a:srgbClr val="FFCCCC"/>
          </a:solidFill>
        </p:spPr>
        <p:txBody>
          <a:bodyPr/>
          <a:lstStyle/>
          <a:p>
            <a:pPr algn="just">
              <a:buFontTx/>
              <a:buChar char="-"/>
            </a:pPr>
            <a:r>
              <a:rPr lang="sr-Cyrl-RS" sz="1200" dirty="0" smtClean="0"/>
              <a:t>Истраживачки задаци: одређивање и именовање логичких целина у тексту „Златно јагње“</a:t>
            </a:r>
            <a:r>
              <a:rPr lang="sr-Latn-RS" sz="1200" dirty="0" smtClean="0"/>
              <a:t>.</a:t>
            </a:r>
          </a:p>
          <a:p>
            <a:pPr algn="just">
              <a:buFontTx/>
              <a:buChar char="-"/>
            </a:pPr>
            <a:r>
              <a:rPr lang="sr-Cyrl-RS" sz="1200" dirty="0" smtClean="0"/>
              <a:t>Аналитичко пручавање текста на часу.</a:t>
            </a:r>
          </a:p>
          <a:p>
            <a:pPr algn="just">
              <a:buFontTx/>
              <a:buChar char="-"/>
            </a:pPr>
            <a:r>
              <a:rPr lang="sr-Cyrl-RS" sz="1200" dirty="0" smtClean="0"/>
              <a:t>Попуњавање родослова именима историјских личности које су носиоци ликова у књижевном тексту (Вукан, Стефан и Растко).</a:t>
            </a:r>
          </a:p>
          <a:p>
            <a:pPr marL="0" indent="0" algn="just">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981200"/>
            <a:ext cx="5381135" cy="4168346"/>
          </a:xfrm>
          <a:prstGeom prst="rect">
            <a:avLst/>
          </a:prstGeom>
        </p:spPr>
      </p:pic>
    </p:spTree>
    <p:extLst>
      <p:ext uri="{BB962C8B-B14F-4D97-AF65-F5344CB8AC3E}">
        <p14:creationId xmlns:p14="http://schemas.microsoft.com/office/powerpoint/2010/main" val="1517092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a:solidFill>
            <a:srgbClr val="FFCCCC"/>
          </a:solidFill>
        </p:spPr>
        <p:txBody>
          <a:bodyPr>
            <a:normAutofit fontScale="90000"/>
          </a:bodyPr>
          <a:lstStyle/>
          <a:p>
            <a:r>
              <a:rPr lang="sr-Cyrl-RS" sz="2000" dirty="0" smtClean="0">
                <a:solidFill>
                  <a:srgbClr val="FF0000"/>
                </a:solidFill>
              </a:rPr>
              <a:t>3. Активност</a:t>
            </a:r>
            <a:endParaRPr lang="en-US" sz="2000" dirty="0">
              <a:solidFill>
                <a:srgbClr val="FF0000"/>
              </a:solidFill>
            </a:endParaRPr>
          </a:p>
        </p:txBody>
      </p:sp>
      <p:sp>
        <p:nvSpPr>
          <p:cNvPr id="3" name="Content Placeholder 2"/>
          <p:cNvSpPr>
            <a:spLocks noGrp="1"/>
          </p:cNvSpPr>
          <p:nvPr>
            <p:ph idx="1"/>
          </p:nvPr>
        </p:nvSpPr>
        <p:spPr>
          <a:xfrm>
            <a:off x="457200" y="1143000"/>
            <a:ext cx="8229600" cy="5181600"/>
          </a:xfrm>
          <a:solidFill>
            <a:srgbClr val="FFCCCC"/>
          </a:solidFill>
        </p:spPr>
        <p:txBody>
          <a:bodyPr/>
          <a:lstStyle/>
          <a:p>
            <a:pPr algn="just">
              <a:buFontTx/>
              <a:buChar char="-"/>
            </a:pPr>
            <a:r>
              <a:rPr lang="sr-Cyrl-RS" sz="1200" dirty="0" smtClean="0"/>
              <a:t>Рад у групана на полупрограмираном материјалу.</a:t>
            </a:r>
          </a:p>
          <a:p>
            <a:pPr marL="0" indent="0" algn="just">
              <a:buNone/>
            </a:pPr>
            <a:r>
              <a:rPr lang="sr-Cyrl-RS" sz="1200" dirty="0" smtClean="0"/>
              <a:t>Полупрограмирани материјал</a:t>
            </a:r>
            <a:endParaRPr lang="en-US" sz="1200" dirty="0" smtClean="0"/>
          </a:p>
          <a:p>
            <a:pPr algn="just">
              <a:buFontTx/>
              <a:buChar char="-"/>
            </a:pPr>
            <a:r>
              <a:rPr lang="sr-Cyrl-RS" sz="1200" dirty="0" smtClean="0">
                <a:hlinkClick r:id="rId2"/>
              </a:rPr>
              <a:t>Група Растко</a:t>
            </a:r>
            <a:endParaRPr lang="sr-Cyrl-RS" sz="1200" dirty="0" smtClean="0"/>
          </a:p>
          <a:p>
            <a:pPr algn="just">
              <a:buFontTx/>
              <a:buChar char="-"/>
            </a:pPr>
            <a:r>
              <a:rPr lang="sr-Cyrl-RS" sz="1200" dirty="0" smtClean="0">
                <a:hlinkClick r:id="rId3"/>
              </a:rPr>
              <a:t>Група Стефан Првовенчани</a:t>
            </a:r>
            <a:endParaRPr lang="sr-Cyrl-RS" sz="1200" dirty="0" smtClean="0"/>
          </a:p>
          <a:p>
            <a:pPr algn="just">
              <a:buFontTx/>
              <a:buChar char="-"/>
            </a:pPr>
            <a:r>
              <a:rPr lang="sr-Cyrl-RS" sz="1200" dirty="0" smtClean="0">
                <a:hlinkClick r:id="rId4"/>
              </a:rPr>
              <a:t>Група Вукан</a:t>
            </a:r>
            <a:endParaRPr lang="sr-Cyrl-RS" sz="1200" dirty="0" smtClean="0"/>
          </a:p>
          <a:p>
            <a:pPr marL="0" indent="0" algn="just">
              <a:buNone/>
            </a:pPr>
            <a:endParaRPr lang="sr-Cyrl-RS" sz="1200" dirty="0" smtClean="0"/>
          </a:p>
          <a:p>
            <a:pPr algn="just">
              <a:buFontTx/>
              <a:buChar char="-"/>
            </a:pPr>
            <a:r>
              <a:rPr lang="sr-Cyrl-RS" sz="1200" dirty="0" smtClean="0"/>
              <a:t>Попуњавање родослова именима и сликама</a:t>
            </a:r>
          </a:p>
          <a:p>
            <a:pPr marL="0" indent="0" algn="just">
              <a:buNone/>
            </a:pPr>
            <a:r>
              <a:rPr lang="sr-Cyrl-RS" sz="1200" dirty="0" smtClean="0"/>
              <a:t>        владара из династије Немањића.</a:t>
            </a:r>
            <a:endParaRPr lang="sr-Latn-RS" sz="1200" dirty="0" smtClean="0"/>
          </a:p>
          <a:p>
            <a:pPr algn="just">
              <a:buFontTx/>
              <a:buChar char="-"/>
            </a:pPr>
            <a:endParaRPr lang="sr-Cyrl-RS" sz="1200" dirty="0" smtClean="0"/>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848600" y="4053960"/>
              <a:ext cx="360" cy="360"/>
            </p14:xfrm>
          </p:contentPart>
        </mc:Choice>
        <mc:Fallback xmlns="">
          <p:pic>
            <p:nvPicPr>
              <p:cNvPr id="4" name="Ink 3"/>
              <p:cNvPicPr/>
              <p:nvPr/>
            </p:nvPicPr>
            <p:blipFill>
              <a:blip r:embed="rId6"/>
              <a:stretch>
                <a:fillRect/>
              </a:stretch>
            </p:blipFill>
            <p:spPr>
              <a:xfrm>
                <a:off x="1839240" y="4044600"/>
                <a:ext cx="19080" cy="19080"/>
              </a:xfrm>
              <a:prstGeom prst="rect">
                <a:avLst/>
              </a:prstGeom>
            </p:spPr>
          </p:pic>
        </mc:Fallback>
      </mc:AlternateContent>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3102102"/>
            <a:ext cx="4191000" cy="314325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1027" y="1882260"/>
            <a:ext cx="3257550" cy="4343400"/>
          </a:xfrm>
          <a:prstGeom prst="rect">
            <a:avLst/>
          </a:prstGeom>
        </p:spPr>
      </p:pic>
    </p:spTree>
    <p:extLst>
      <p:ext uri="{BB962C8B-B14F-4D97-AF65-F5344CB8AC3E}">
        <p14:creationId xmlns:p14="http://schemas.microsoft.com/office/powerpoint/2010/main" val="319639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a:solidFill>
            <a:srgbClr val="FFCCCC"/>
          </a:solidFill>
        </p:spPr>
        <p:txBody>
          <a:bodyPr>
            <a:normAutofit fontScale="90000"/>
          </a:bodyPr>
          <a:lstStyle/>
          <a:p>
            <a:r>
              <a:rPr lang="sr-Cyrl-RS" sz="2000" dirty="0" smtClean="0">
                <a:solidFill>
                  <a:srgbClr val="FF0000"/>
                </a:solidFill>
              </a:rPr>
              <a:t>4. Активност ученика</a:t>
            </a:r>
            <a:endParaRPr lang="en-US" sz="2000" dirty="0">
              <a:solidFill>
                <a:srgbClr val="FF0000"/>
              </a:solidFill>
            </a:endParaRPr>
          </a:p>
        </p:txBody>
      </p:sp>
      <p:sp>
        <p:nvSpPr>
          <p:cNvPr id="3" name="Content Placeholder 2"/>
          <p:cNvSpPr>
            <a:spLocks noGrp="1"/>
          </p:cNvSpPr>
          <p:nvPr>
            <p:ph idx="1"/>
          </p:nvPr>
        </p:nvSpPr>
        <p:spPr>
          <a:xfrm>
            <a:off x="457200" y="1143000"/>
            <a:ext cx="8229600" cy="5181600"/>
          </a:xfrm>
          <a:solidFill>
            <a:srgbClr val="FFCCCC"/>
          </a:solidFill>
        </p:spPr>
        <p:txBody>
          <a:bodyPr>
            <a:normAutofit/>
          </a:bodyPr>
          <a:lstStyle/>
          <a:p>
            <a:pPr algn="just">
              <a:buFontTx/>
              <a:buChar char="-"/>
            </a:pPr>
            <a:r>
              <a:rPr lang="sr-Cyrl-RS" sz="1200" dirty="0" smtClean="0"/>
              <a:t>Један од часова ликовне културе у првом полугодишту ученици су провели у дворишту правећи утврђења од снега. Фотографије су на часу искористили као основу за цртање српских средњовековних манастира чији су ктитори били владари из династије Немањића. Како је тема часа била родослов, ученици су бирали неку од историјских личности са којима су се поистовећивали и на тај начин комплетирали свој рад.</a:t>
            </a:r>
            <a:endParaRPr lang="sr-Latn-RS" sz="1200" dirty="0" smtClean="0"/>
          </a:p>
          <a:p>
            <a:pPr marL="0" indent="0" algn="just">
              <a:buNone/>
            </a:pPr>
            <a:endParaRPr lang="sr-Cyrl-R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05" y="1977081"/>
            <a:ext cx="3200400" cy="4267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935759"/>
            <a:ext cx="4411363" cy="3308522"/>
          </a:xfrm>
          <a:prstGeom prst="rect">
            <a:avLst/>
          </a:prstGeom>
        </p:spPr>
      </p:pic>
    </p:spTree>
    <p:extLst>
      <p:ext uri="{BB962C8B-B14F-4D97-AF65-F5344CB8AC3E}">
        <p14:creationId xmlns:p14="http://schemas.microsoft.com/office/powerpoint/2010/main" val="2383262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685800"/>
            <a:ext cx="3733800" cy="28003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16" y="3505200"/>
            <a:ext cx="2743200" cy="31151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685800"/>
            <a:ext cx="4495800" cy="5994400"/>
          </a:xfrm>
          <a:prstGeom prst="rect">
            <a:avLst/>
          </a:prstGeom>
        </p:spPr>
      </p:pic>
    </p:spTree>
    <p:extLst>
      <p:ext uri="{BB962C8B-B14F-4D97-AF65-F5344CB8AC3E}">
        <p14:creationId xmlns:p14="http://schemas.microsoft.com/office/powerpoint/2010/main" val="3804669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411</Words>
  <Application>Microsoft Office PowerPoint</Application>
  <PresentationFormat>On-screen Show (4:3)</PresentationFormat>
  <Paragraphs>84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PowerPoint Presentation</vt:lpstr>
      <vt:lpstr>PowerPoint Presentation</vt:lpstr>
      <vt:lpstr>PowerPoint Presentation</vt:lpstr>
      <vt:lpstr>PowerPoint Presentation</vt:lpstr>
      <vt:lpstr>1. Активност ученика</vt:lpstr>
      <vt:lpstr>2. Активност ученика</vt:lpstr>
      <vt:lpstr>3. Активност</vt:lpstr>
      <vt:lpstr>4. Активност ученика</vt:lpstr>
      <vt:lpstr>PowerPoint Presentation</vt:lpstr>
      <vt:lpstr>PowerPoint Presentation</vt:lpstr>
      <vt:lpstr>5. Активност ученика</vt:lpstr>
      <vt:lpstr>6. Активност ученика</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Nastavnik</dc:creator>
  <cp:lastModifiedBy>PC</cp:lastModifiedBy>
  <cp:revision>40</cp:revision>
  <dcterms:created xsi:type="dcterms:W3CDTF">2014-03-25T10:35:29Z</dcterms:created>
  <dcterms:modified xsi:type="dcterms:W3CDTF">2014-05-03T15:44:59Z</dcterms:modified>
</cp:coreProperties>
</file>