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89" r:id="rId2"/>
    <p:sldMasterId id="2147483937" r:id="rId3"/>
  </p:sldMasterIdLst>
  <p:sldIdLst>
    <p:sldId id="265" r:id="rId4"/>
    <p:sldId id="260" r:id="rId5"/>
    <p:sldId id="258" r:id="rId6"/>
    <p:sldId id="259" r:id="rId7"/>
    <p:sldId id="267" r:id="rId8"/>
    <p:sldId id="261" r:id="rId9"/>
    <p:sldId id="262" r:id="rId10"/>
    <p:sldId id="263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0C88A7F0-48C1-4EC8-931A-E7828A5E1CB2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8D15F29D-2719-4B7D-80DE-3B65F8B35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4053-DED2-43F4-B229-089D9FBDEF2E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A4769-6691-4FEA-AE21-BA3FB5CF9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29C8-EED6-4899-A78A-DC123228B9FF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D7F9C-49D8-4739-9700-4D3A2BC95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56A6FEE6-EEFE-4951-85CB-D7C89C854CE6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E2F42A53-0527-486E-A9A1-7B7EF6928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1BFA-A448-495C-ACD5-25DEEB811698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801CA-734B-4DBC-9B8C-77B56DB0F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CE5E5-C202-4FF8-8832-3AAF54667473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345F6-8700-45FA-8474-E2B54A2B6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64AF-EBC0-446B-A685-D88D91B95595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D877A-55C2-4AA9-A4D3-F94B6A40D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3288-46E9-43E2-ABFC-CBF9F3B93913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3EB7E-6993-4A03-9861-66906C073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485BD-F03A-4745-ADEF-EDB9DCEAABB4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469DB-0201-4FC8-9BEB-F5C3C4DAE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DFFAB-30D4-4DDB-8E58-009063EC6D47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2323A-B659-4D62-996D-AB564AAA5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FDAD7-38E0-4AC8-A92C-72EB4388F275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F8CF2-825E-48DA-842E-6B8FCF3F9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682B-BE3D-4D1C-A962-3D394A4DBAC7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A8709-F141-49B5-9A5D-8E408A097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E3F4E-4D42-45FC-89B2-65AEA585153A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C9629-2D23-4CB9-AF99-3E5B147CE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F3D8-290B-4DE7-9074-01E4310C6306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71F1F-9117-41AC-80AE-A556FD080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54B67-4E55-4654-876B-D50FD2035ACC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BE6E0-B641-404A-BCF6-7D650A049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BC22-D751-4683-9CE4-863DEDFE690F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61AC-47D6-4957-89C2-41092E0D4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B361-AA8D-42F4-8CB7-288DAB380019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5CD5-F470-43FE-AA6B-4881D9B4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90A0-6E5E-4898-B801-52BFC329C5EE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5E02-75D3-4069-A289-E4C35F931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8AFA-A40A-493A-A3A8-C6E82A92ED52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4C51-5C58-4FD5-9C87-B1FBA2FC9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BD1D-5D2F-469E-80D7-B4CEAF2EDB9E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96D1-34E6-4745-B732-8DBE13F04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2732-ACF8-4684-994B-7E738B309D9E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2B72-C913-438D-8887-9DE64A587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469C-2D35-4A32-8BB2-FAA985959772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A19-E1ED-4487-921F-A1DEE752A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9FBFE-E2E8-43FE-A59C-7C2599C10589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CFC98-E178-41CD-910D-067318CF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77C4A-D1FB-4C90-9FE5-C0B50913C6D3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0414-B9D4-486C-B46C-464663022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0965-11B1-435D-A63C-AA40AB6B666B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DEC7D-13E9-47E3-82FC-915E2E4D4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05A3-25CC-41A2-9752-D017459255E3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185C-6FEF-4597-A48E-34C02D06A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27772-A5C1-4B51-BF4B-F0B791BEDCDE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363C-63D1-426D-AB4F-945962C01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271B3-B1FB-4494-BE86-52CA2D8B94AC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8A472-DE56-495E-A412-9EE1E8D4C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3E54-6875-4B18-91F6-24BA09732837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36F98-4196-471A-B3D7-1CCEC2595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6BFDC-B194-40A9-AE5F-864AA9607BC0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85B91-5FEC-4171-AE7B-39BC6F34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AA562-DCB3-4254-9519-5F89E572CDE9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9B149-3DAF-4977-88AC-ABDB04EB0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437A9-2552-400E-B3C4-2833376E7210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5B79F-0515-4039-BC7C-7243EBA94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F676-C3D5-4775-BC44-D8283ED8F177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CFA6-D948-4822-A41E-72241C6EE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>
                <a:cs typeface="+mn-cs"/>
              </a:defRPr>
            </a:lvl1pPr>
          </a:lstStyle>
          <a:p>
            <a:pPr>
              <a:defRPr/>
            </a:pPr>
            <a:fld id="{A7827A0E-8455-4C69-9328-23FF558891A4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>
                <a:cs typeface="+mn-cs"/>
              </a:defRPr>
            </a:lvl1pPr>
          </a:lstStyle>
          <a:p>
            <a:pPr>
              <a:defRPr/>
            </a:pPr>
            <a:fld id="{1D29E828-AB48-4E60-845D-14B80D8A2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>
                <a:cs typeface="+mn-cs"/>
              </a:defRPr>
            </a:lvl1pPr>
          </a:lstStyle>
          <a:p>
            <a:pPr>
              <a:defRPr/>
            </a:pPr>
            <a:fld id="{91594C13-7D7F-4BA9-A94B-2B02A06445CB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>
                <a:cs typeface="+mn-cs"/>
              </a:defRPr>
            </a:lvl1pPr>
          </a:lstStyle>
          <a:p>
            <a:pPr>
              <a:defRPr/>
            </a:pPr>
            <a:fld id="{3F05F0AD-A37C-4EC8-9D9B-342510A8A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19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13DAB00-7722-4695-8C6A-C37B3DC2524F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BADC807-E22F-43FC-940E-B8187646D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20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26" r:id="rId2"/>
    <p:sldLayoutId id="2147484137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8" r:id="rId9"/>
    <p:sldLayoutId id="2147484132" r:id="rId10"/>
    <p:sldLayoutId id="21474841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Office_Word_Document5.docx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_Document1.docx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214422"/>
            <a:ext cx="7977214" cy="4786346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Cyrl-CS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Римске цифре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Марија </a:t>
            </a:r>
            <a:r>
              <a:rPr lang="sr-Cyrl-C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Јовановић</a:t>
            </a:r>
            <a:r>
              <a:rPr lang="sr-Latn-C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ОШ “Филип Филиповић”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9" name="Picture 2" descr="Untitled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107156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3" y="714375"/>
            <a:ext cx="7854950" cy="1752600"/>
          </a:xfrm>
        </p:spPr>
        <p:txBody>
          <a:bodyPr>
            <a:noAutofit/>
          </a:bodyPr>
          <a:lstStyle/>
          <a:p>
            <a:pPr marR="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Cyrl-CS" sz="32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– Пронађи пара –</a:t>
            </a:r>
            <a:endParaRPr lang="en-US" sz="3200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 Сваки ученик извлачи картицу на којој  се налази број записан римским или арапским цифрама. Картицу окрећу тек кад учитељица каже: „Сад“. Прочитају свој број и траже дете које има исти број записан другачијим цифрама. Победник је пар који се први спари.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4"/>
          <p:cNvSpPr>
            <a:spLocks noGrp="1"/>
          </p:cNvSpPr>
          <p:nvPr>
            <p:ph type="title"/>
          </p:nvPr>
        </p:nvSpPr>
        <p:spPr>
          <a:xfrm rot="20400271">
            <a:off x="-31750" y="4387850"/>
            <a:ext cx="2098675" cy="1438275"/>
          </a:xfrm>
        </p:spPr>
        <p:txBody>
          <a:bodyPr/>
          <a:lstStyle/>
          <a:p>
            <a:pPr eaLnBrk="1" hangingPunct="1"/>
            <a:r>
              <a:rPr lang="sr-Cyrl-CS" smtClean="0"/>
              <a:t> </a:t>
            </a:r>
            <a:r>
              <a:rPr lang="sr-Cyrl-C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Победници </a:t>
            </a:r>
            <a:endParaRPr lang="en-US" sz="3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Content Placeholder 3" descr="0810201259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 r="25675"/>
          <a:stretch>
            <a:fillRect/>
          </a:stretch>
        </p:blipFill>
        <p:spPr>
          <a:xfrm>
            <a:off x="785786" y="283132"/>
            <a:ext cx="3786214" cy="3820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Content Placeholder 8" descr="08102012598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 rot="21056760">
            <a:off x="2224088" y="3240088"/>
            <a:ext cx="3286125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Content Placeholder 6" descr="0810201259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10486">
            <a:off x="5059363" y="1652588"/>
            <a:ext cx="3932237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122" name="Object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849813" y="500063"/>
          <a:ext cx="1279525" cy="1000125"/>
        </p:xfrm>
        <a:graphic>
          <a:graphicData uri="http://schemas.openxmlformats.org/presentationml/2006/ole">
            <p:oleObj spid="_x0000_s5122" name="Document" showAsIcon="1" r:id="rId6" imgW="914400" imgH="714240" progId="Word.Document.12">
              <p:embed/>
            </p:oleObj>
          </a:graphicData>
        </a:graphic>
      </p:graphicFrame>
      <p:sp>
        <p:nvSpPr>
          <p:cNvPr id="5128" name="AutoShape 6"/>
          <p:cNvSpPr>
            <a:spLocks noChangeArrowheads="1"/>
          </p:cNvSpPr>
          <p:nvPr/>
        </p:nvSpPr>
        <p:spPr bwMode="auto">
          <a:xfrm>
            <a:off x="6500813" y="214313"/>
            <a:ext cx="2000250" cy="1214437"/>
          </a:xfrm>
          <a:prstGeom prst="cloudCallout">
            <a:avLst>
              <a:gd name="adj1" fmla="val -72843"/>
              <a:gd name="adj2" fmla="val 11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sr-Cyrl-CS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Кликните овде за картице 1!</a:t>
            </a:r>
            <a:endParaRPr lang="en-US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3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929313" y="4643438"/>
          <a:ext cx="1371600" cy="1071562"/>
        </p:xfrm>
        <a:graphic>
          <a:graphicData uri="http://schemas.openxmlformats.org/presentationml/2006/ole">
            <p:oleObj spid="_x0000_s5123" name="Document" showAsIcon="1" r:id="rId7" imgW="914400" imgH="714240" progId="Word.Document.12">
              <p:embed/>
            </p:oleObj>
          </a:graphicData>
        </a:graphic>
      </p:graphicFrame>
      <p:sp>
        <p:nvSpPr>
          <p:cNvPr id="5129" name="AutoShape 6"/>
          <p:cNvSpPr>
            <a:spLocks noChangeArrowheads="1"/>
          </p:cNvSpPr>
          <p:nvPr/>
        </p:nvSpPr>
        <p:spPr bwMode="auto">
          <a:xfrm>
            <a:off x="7143750" y="5286375"/>
            <a:ext cx="1800225" cy="1071563"/>
          </a:xfrm>
          <a:prstGeom prst="cloudCallout">
            <a:avLst>
              <a:gd name="adj1" fmla="val -59759"/>
              <a:gd name="adj2" fmla="val -698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sr-Cyrl-CS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Кликните овде за картице 2!</a:t>
            </a:r>
            <a:endParaRPr lang="en-US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305800" cy="49292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85786" y="1142984"/>
            <a:ext cx="7786742" cy="513986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Категорија: </a:t>
            </a:r>
            <a:r>
              <a:rPr lang="sr-Cyrl-CS" sz="3200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обавезни предмети</a:t>
            </a:r>
            <a:r>
              <a:rPr lang="sr-Cyrl-C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Разред:</a:t>
            </a:r>
            <a:r>
              <a:rPr lang="sr-Cyrl-CS" sz="4000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трећи</a:t>
            </a:r>
            <a:endParaRPr lang="sr-Cyrl-CS" sz="3200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sr-Cyrl-C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C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 бројева до 1000</a:t>
            </a:r>
            <a:r>
              <a:rPr lang="sr-Cyrl-C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Циљ: </a:t>
            </a:r>
            <a:r>
              <a:rPr lang="sr-Cyrl-CS" sz="3200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Обнављање, утврђивање, увежбавање, п</a:t>
            </a:r>
            <a:r>
              <a:rPr lang="sr-Cyrl-C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роширивање </a:t>
            </a:r>
            <a:r>
              <a:rPr lang="sr-Cyrl-CS" sz="3200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примена </a:t>
            </a:r>
            <a:r>
              <a:rPr lang="sr-Cyrl-C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знања о бројевима у римским цифрама, о њиховим правилима записивања и о њиховој примени.</a:t>
            </a:r>
            <a:endParaRPr lang="en-US" sz="3200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500726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Методе рада:</a:t>
            </a:r>
            <a:r>
              <a:rPr lang="sr-Cyrl-CS" sz="32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spc="50" dirty="0" smtClean="0">
                <a:ln w="11430"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онолошка, д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ијалошка</a:t>
            </a: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, д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емонстративна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метода</a:t>
            </a: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, метода писаних радова.</a:t>
            </a:r>
            <a:r>
              <a:rPr lang="sr-Cyrl-C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Облици рада: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ронтални</a:t>
            </a: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индивидуални</a:t>
            </a: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, рад у пару, групни </a:t>
            </a: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Наставна средства/ресурси</a:t>
            </a: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костими, рибице од картона, корпице,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буке, наставни листићи са задацима и решењима на три нивоа, картице са словима, магнети,  картице са арапским и римским бројевима, рачунар, пројектор, карта Србије.</a:t>
            </a:r>
            <a:r>
              <a:rPr lang="sr-Cyrl-CS" sz="32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 smtClean="0">
                <a:ln w="11430"/>
                <a:latin typeface="Times New Roman" pitchFamily="18" charset="0"/>
                <a:cs typeface="Times New Roman" pitchFamily="18" charset="0"/>
              </a:rPr>
            </a:b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305800" cy="5000636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сценарија кроз активности</a:t>
            </a:r>
            <a:b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ученика:</a:t>
            </a:r>
            <a:b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600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CS" sz="3600" dirty="0" smtClean="0">
                <a:latin typeface="Times New Roman" pitchFamily="18" charset="0"/>
                <a:cs typeface="Times New Roman" pitchFamily="18" charset="0"/>
              </a:rPr>
              <a:t>Обнављање римских цифара кроз драмски</a:t>
            </a:r>
            <a:br>
              <a:rPr lang="sr-Cyrl-C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3600" dirty="0" smtClean="0">
                <a:latin typeface="Times New Roman" pitchFamily="18" charset="0"/>
                <a:cs typeface="Times New Roman" pitchFamily="18" charset="0"/>
              </a:rPr>
              <a:t> текст. Ученици глуме и играју се.</a:t>
            </a:r>
            <a:br>
              <a:rPr lang="sr-Cyrl-C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3600" dirty="0" smtClean="0">
                <a:latin typeface="Times New Roman" pitchFamily="18" charset="0"/>
                <a:cs typeface="Times New Roman" pitchFamily="18" charset="0"/>
              </a:rPr>
              <a:t> - Ученици су сами направили групе пре часа тако да буду уједначене по знању. Раде задатке на три нивоа: рачунају, упоређују, 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акључују</a:t>
            </a:r>
            <a:r>
              <a:rPr lang="sr-Latn-C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арађују</a:t>
            </a:r>
            <a:r>
              <a:rPr lang="sr-Latn-C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аопштавају</a:t>
            </a:r>
            <a:r>
              <a:rPr lang="sr-Latn-C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ешавају проблеме</a:t>
            </a:r>
            <a:r>
              <a:rPr lang="sr-Latn-C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3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римењују</a:t>
            </a:r>
            <a:r>
              <a:rPr lang="sr-Latn-C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уочавају, сналазе се на карти.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3600" dirty="0" smtClean="0">
                <a:latin typeface="Times New Roman" pitchFamily="18" charset="0"/>
                <a:cs typeface="Times New Roman" pitchFamily="18" charset="0"/>
              </a:rPr>
              <a:t> - Игра -Пронађи пара-. Кроз игру ученици презентују знање о римским цифрама.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429375" y="785813"/>
          <a:ext cx="1279525" cy="1000125"/>
        </p:xfrm>
        <a:graphic>
          <a:graphicData uri="http://schemas.openxmlformats.org/presentationml/2006/ole">
            <p:oleObj spid="_x0000_s1026" name="Document" showAsIcon="1" r:id="rId3" imgW="914400" imgH="714240" progId="Word.Document.8">
              <p:embed/>
            </p:oleObj>
          </a:graphicData>
        </a:graphic>
      </p:graphicFrame>
      <p:sp>
        <p:nvSpPr>
          <p:cNvPr id="4" name="Oval Callout 3"/>
          <p:cNvSpPr/>
          <p:nvPr/>
        </p:nvSpPr>
        <p:spPr>
          <a:xfrm>
            <a:off x="7358063" y="214313"/>
            <a:ext cx="1571625" cy="642937"/>
          </a:xfrm>
          <a:prstGeom prst="wedgeEllipseCallout">
            <a:avLst>
              <a:gd name="adj1" fmla="val -46433"/>
              <a:gd name="adj2" fmla="val 56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Припрема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3477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Обнављање римских цифара кроз</a:t>
            </a:r>
            <a:r>
              <a:rPr lang="sr-Latn-C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Latn-C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sr-Cyrl-C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драмски</a:t>
            </a:r>
            <a:r>
              <a:rPr lang="sr-Latn-C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Content Placeholder 5" descr="2012-10-08 11.20.1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063" y="1897063"/>
            <a:ext cx="4000500" cy="21034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Content Placeholder 9" descr="2012-10-08 11.20.3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28625" y="3857625"/>
            <a:ext cx="4500563" cy="278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Content Placeholder 6" descr="2012-10-08 11.20.2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8" y="3143250"/>
            <a:ext cx="4186237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7129463" y="1071563"/>
            <a:ext cx="1728787" cy="1214437"/>
          </a:xfrm>
          <a:prstGeom prst="cloudCallout">
            <a:avLst>
              <a:gd name="adj1" fmla="val -61444"/>
              <a:gd name="adj2" fmla="val 514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sr-Cyrl-CS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Кликните овде за драмски текст!</a:t>
            </a:r>
            <a:endParaRPr lang="en-US" sz="14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797550" y="1949450"/>
          <a:ext cx="1346200" cy="1050925"/>
        </p:xfrm>
        <a:graphic>
          <a:graphicData uri="http://schemas.openxmlformats.org/presentationml/2006/ole">
            <p:oleObj spid="_x0000_s2050" name="Document" showAsIcon="1" r:id="rId6" imgW="914400" imgH="714240" progId="Word.Document.12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65722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>- </a:t>
            </a:r>
            <a:r>
              <a:rPr lang="sr-Cyrl-C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 задатака на три нивоа тежине по групама</a:t>
            </a:r>
            <a:r>
              <a:rPr lang="sr-Cyrl-C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C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r-Cyrl-C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4400" dirty="0" smtClean="0">
                <a:latin typeface="Times New Roman" pitchFamily="18" charset="0"/>
                <a:cs typeface="Times New Roman" pitchFamily="18" charset="0"/>
              </a:rPr>
              <a:t>Задаци су штампани на папиру различитих боја (1.ниво – жут, 2. ниво-  црвен и 3. је</a:t>
            </a:r>
            <a:r>
              <a:rPr lang="sr-Latn-C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4400" dirty="0" smtClean="0">
                <a:latin typeface="Times New Roman" pitchFamily="18" charset="0"/>
                <a:cs typeface="Times New Roman" pitchFamily="18" charset="0"/>
              </a:rPr>
              <a:t>зелен).Ученици су сами направили 5 група по 5 чланова пре часа тако да буду уједначене по знању. Сваки члан групе, када заврши и провери решења задатака на једном нивоу, добија по слово/а.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077" name="AutoShape 6"/>
          <p:cNvSpPr>
            <a:spLocks noChangeArrowheads="1"/>
          </p:cNvSpPr>
          <p:nvPr/>
        </p:nvSpPr>
        <p:spPr bwMode="auto">
          <a:xfrm>
            <a:off x="6715125" y="642938"/>
            <a:ext cx="2014538" cy="928687"/>
          </a:xfrm>
          <a:prstGeom prst="cloudCallout">
            <a:avLst>
              <a:gd name="adj1" fmla="val 15486"/>
              <a:gd name="adj2" fmla="val 595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sr-Cyrl-CS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Кликните овде за задатке на 3 нивоа</a:t>
            </a:r>
            <a:endParaRPr lang="en-US" sz="14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715250" y="5572125"/>
          <a:ext cx="1189038" cy="928688"/>
        </p:xfrm>
        <a:graphic>
          <a:graphicData uri="http://schemas.openxmlformats.org/presentationml/2006/ole">
            <p:oleObj spid="_x0000_s3074" name="Document" showAsIcon="1" r:id="rId3" imgW="914400" imgH="714240" progId="Word.Document.12">
              <p:embed/>
            </p:oleObj>
          </a:graphicData>
        </a:graphic>
      </p:graphicFrame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715000" y="5643563"/>
            <a:ext cx="1728788" cy="1214437"/>
          </a:xfrm>
          <a:prstGeom prst="cloudCallout">
            <a:avLst>
              <a:gd name="adj1" fmla="val 78801"/>
              <a:gd name="adj2" fmla="val -422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sr-Cyrl-CS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Кликните овде за називе градова</a:t>
            </a:r>
            <a:endParaRPr lang="en-US" sz="14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5" name="Object 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715250" y="1357313"/>
          <a:ext cx="1143000" cy="893762"/>
        </p:xfrm>
        <a:graphic>
          <a:graphicData uri="http://schemas.openxmlformats.org/presentationml/2006/ole">
            <p:oleObj spid="_x0000_s3075" name="Document" showAsIcon="1" r:id="rId4" imgW="914400" imgH="714240" progId="Word.Document.12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1" name="Content Placeholder 6" descr="0810201259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14313"/>
            <a:ext cx="4391025" cy="328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Content Placeholder 13" descr="0810201258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357688" y="714375"/>
            <a:ext cx="4514850" cy="3386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3" name="Content Placeholder 7" descr="0810201259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63" y="3143250"/>
            <a:ext cx="4357687" cy="3268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5857892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400" dirty="0" smtClean="0">
                <a:latin typeface="Times New Roman" pitchFamily="18" charset="0"/>
                <a:cs typeface="Times New Roman" pitchFamily="18" charset="0"/>
              </a:rPr>
              <a:t>Кад  сви чланови групе заврше један ниво, имају назив града на који стављају магнет. (Карта Србије је пројектована на белој табли, а групе имају различите магнете: рибице, пчелице, пужиће, ракове и цветове тако да је лако уочити колико градова “поседује” која група.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098" name="Object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369175" y="5143500"/>
          <a:ext cx="1189038" cy="928688"/>
        </p:xfrm>
        <a:graphic>
          <a:graphicData uri="http://schemas.openxmlformats.org/presentationml/2006/ole">
            <p:oleObj spid="_x0000_s4098" name="Document" showAsIcon="1" r:id="rId3" imgW="914400" imgH="714240" progId="Word.Document.12">
              <p:embed/>
            </p:oleObj>
          </a:graphicData>
        </a:graphic>
      </p:graphicFrame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4786313" y="5286375"/>
            <a:ext cx="1943100" cy="1357313"/>
          </a:xfrm>
          <a:prstGeom prst="cloudCallout">
            <a:avLst>
              <a:gd name="adj1" fmla="val 91481"/>
              <a:gd name="adj2" fmla="val -4618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sr-Cyrl-CS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Кликните овде за карту Србије!</a:t>
            </a:r>
            <a:endParaRPr lang="en-US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43956" cy="72866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400" dirty="0" smtClean="0">
                <a:latin typeface="Times New Roman" pitchFamily="18" charset="0"/>
                <a:cs typeface="Times New Roman" pitchFamily="18" charset="0"/>
              </a:rPr>
              <a:t>Ако сви чланови групе не заврше одређени ниво у предвиђеном временском интервалу, а закључе о ком граду се ради „добијају“ исти. Што више чланова групе заврши дати ниво, већа је шанса да погоде о ком граду је реч. Групе не могу једна другој да преузму град. Победник је група која „поседује“ више градова.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4400" dirty="0" smtClean="0">
                <a:latin typeface="Times New Roman" pitchFamily="18" charset="0"/>
                <a:cs typeface="Times New Roman" pitchFamily="18" charset="0"/>
              </a:rPr>
              <a:t>Сумирамо резултате и коначно колико градова је у „власништву“ </a:t>
            </a:r>
            <a:r>
              <a:rPr lang="sr-Latn-CS" sz="4400" dirty="0" smtClean="0">
                <a:latin typeface="Times New Roman" pitchFamily="18" charset="0"/>
                <a:cs typeface="Times New Roman" pitchFamily="18" charset="0"/>
              </a:rPr>
              <a:t>III-4.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hri_0288_slide">
  <a:themeElements>
    <a:clrScheme name="chri_0288_slide 2">
      <a:dk1>
        <a:srgbClr val="000000"/>
      </a:dk1>
      <a:lt1>
        <a:srgbClr val="B2DFEE"/>
      </a:lt1>
      <a:dk2>
        <a:srgbClr val="000000"/>
      </a:dk2>
      <a:lt2>
        <a:srgbClr val="B2B2B2"/>
      </a:lt2>
      <a:accent1>
        <a:srgbClr val="0E5CBD"/>
      </a:accent1>
      <a:accent2>
        <a:srgbClr val="3AB912"/>
      </a:accent2>
      <a:accent3>
        <a:srgbClr val="D5ECF5"/>
      </a:accent3>
      <a:accent4>
        <a:srgbClr val="000000"/>
      </a:accent4>
      <a:accent5>
        <a:srgbClr val="AAB5DB"/>
      </a:accent5>
      <a:accent6>
        <a:srgbClr val="34A70F"/>
      </a:accent6>
      <a:hlink>
        <a:srgbClr val="003242"/>
      </a:hlink>
      <a:folHlink>
        <a:srgbClr val="155700"/>
      </a:folHlink>
    </a:clrScheme>
    <a:fontScheme name="chri_0288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ri_0288_slide 1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B3EDFF"/>
        </a:accent1>
        <a:accent2>
          <a:srgbClr val="66B3CC"/>
        </a:accent2>
        <a:accent3>
          <a:srgbClr val="D5ECF5"/>
        </a:accent3>
        <a:accent4>
          <a:srgbClr val="000000"/>
        </a:accent4>
        <a:accent5>
          <a:srgbClr val="D6F4FF"/>
        </a:accent5>
        <a:accent6>
          <a:srgbClr val="5CA2B9"/>
        </a:accent6>
        <a:hlink>
          <a:srgbClr val="0C5569"/>
        </a:hlink>
        <a:folHlink>
          <a:srgbClr val="006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_0288_slide 2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0E5CBD"/>
        </a:accent1>
        <a:accent2>
          <a:srgbClr val="3AB912"/>
        </a:accent2>
        <a:accent3>
          <a:srgbClr val="D5ECF5"/>
        </a:accent3>
        <a:accent4>
          <a:srgbClr val="000000"/>
        </a:accent4>
        <a:accent5>
          <a:srgbClr val="AAB5DB"/>
        </a:accent5>
        <a:accent6>
          <a:srgbClr val="34A70F"/>
        </a:accent6>
        <a:hlink>
          <a:srgbClr val="003242"/>
        </a:hlink>
        <a:folHlink>
          <a:srgbClr val="155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_0288_slide 3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B75314"/>
        </a:accent1>
        <a:accent2>
          <a:srgbClr val="C1760B"/>
        </a:accent2>
        <a:accent3>
          <a:srgbClr val="D5ECF5"/>
        </a:accent3>
        <a:accent4>
          <a:srgbClr val="000000"/>
        </a:accent4>
        <a:accent5>
          <a:srgbClr val="D8B3AA"/>
        </a:accent5>
        <a:accent6>
          <a:srgbClr val="AF6A09"/>
        </a:accent6>
        <a:hlink>
          <a:srgbClr val="004961"/>
        </a:hlink>
        <a:folHlink>
          <a:srgbClr val="650C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_0288_slide 4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1390B8"/>
        </a:accent1>
        <a:accent2>
          <a:srgbClr val="C6C606"/>
        </a:accent2>
        <a:accent3>
          <a:srgbClr val="D5ECF5"/>
        </a:accent3>
        <a:accent4>
          <a:srgbClr val="000000"/>
        </a:accent4>
        <a:accent5>
          <a:srgbClr val="AAC6D8"/>
        </a:accent5>
        <a:accent6>
          <a:srgbClr val="B3B305"/>
        </a:accent6>
        <a:hlink>
          <a:srgbClr val="8F390A"/>
        </a:hlink>
        <a:folHlink>
          <a:srgbClr val="5117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_0288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3EDFF"/>
        </a:accent1>
        <a:accent2>
          <a:srgbClr val="66B3CC"/>
        </a:accent2>
        <a:accent3>
          <a:srgbClr val="FFFFFF"/>
        </a:accent3>
        <a:accent4>
          <a:srgbClr val="000000"/>
        </a:accent4>
        <a:accent5>
          <a:srgbClr val="D6F4FF"/>
        </a:accent5>
        <a:accent6>
          <a:srgbClr val="5CA2B9"/>
        </a:accent6>
        <a:hlink>
          <a:srgbClr val="0C5569"/>
        </a:hlink>
        <a:folHlink>
          <a:srgbClr val="006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_0288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E5CBD"/>
        </a:accent1>
        <a:accent2>
          <a:srgbClr val="3AB912"/>
        </a:accent2>
        <a:accent3>
          <a:srgbClr val="FFFFFF"/>
        </a:accent3>
        <a:accent4>
          <a:srgbClr val="000000"/>
        </a:accent4>
        <a:accent5>
          <a:srgbClr val="AAB5DB"/>
        </a:accent5>
        <a:accent6>
          <a:srgbClr val="34A70F"/>
        </a:accent6>
        <a:hlink>
          <a:srgbClr val="003242"/>
        </a:hlink>
        <a:folHlink>
          <a:srgbClr val="155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_0288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75314"/>
        </a:accent1>
        <a:accent2>
          <a:srgbClr val="C1760B"/>
        </a:accent2>
        <a:accent3>
          <a:srgbClr val="FFFFFF"/>
        </a:accent3>
        <a:accent4>
          <a:srgbClr val="000000"/>
        </a:accent4>
        <a:accent5>
          <a:srgbClr val="D8B3AA"/>
        </a:accent5>
        <a:accent6>
          <a:srgbClr val="AF6A09"/>
        </a:accent6>
        <a:hlink>
          <a:srgbClr val="004961"/>
        </a:hlink>
        <a:folHlink>
          <a:srgbClr val="650C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_0288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390B8"/>
        </a:accent1>
        <a:accent2>
          <a:srgbClr val="C6C606"/>
        </a:accent2>
        <a:accent3>
          <a:srgbClr val="FFFFFF"/>
        </a:accent3>
        <a:accent4>
          <a:srgbClr val="000000"/>
        </a:accent4>
        <a:accent5>
          <a:srgbClr val="AAC6D8"/>
        </a:accent5>
        <a:accent6>
          <a:srgbClr val="B3B305"/>
        </a:accent6>
        <a:hlink>
          <a:srgbClr val="8F390A"/>
        </a:hlink>
        <a:folHlink>
          <a:srgbClr val="5117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hri_0288_slide">
  <a:themeElements>
    <a:clrScheme name="chri_0288_slide 2">
      <a:dk1>
        <a:srgbClr val="000000"/>
      </a:dk1>
      <a:lt1>
        <a:srgbClr val="B2DFEE"/>
      </a:lt1>
      <a:dk2>
        <a:srgbClr val="000000"/>
      </a:dk2>
      <a:lt2>
        <a:srgbClr val="B2B2B2"/>
      </a:lt2>
      <a:accent1>
        <a:srgbClr val="0E5CBD"/>
      </a:accent1>
      <a:accent2>
        <a:srgbClr val="3AB912"/>
      </a:accent2>
      <a:accent3>
        <a:srgbClr val="D5ECF5"/>
      </a:accent3>
      <a:accent4>
        <a:srgbClr val="000000"/>
      </a:accent4>
      <a:accent5>
        <a:srgbClr val="AAB5DB"/>
      </a:accent5>
      <a:accent6>
        <a:srgbClr val="34A70F"/>
      </a:accent6>
      <a:hlink>
        <a:srgbClr val="003242"/>
      </a:hlink>
      <a:folHlink>
        <a:srgbClr val="155700"/>
      </a:folHlink>
    </a:clrScheme>
    <a:fontScheme name="chri_0288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ri_0288_slide 1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B3EDFF"/>
        </a:accent1>
        <a:accent2>
          <a:srgbClr val="66B3CC"/>
        </a:accent2>
        <a:accent3>
          <a:srgbClr val="D5ECF5"/>
        </a:accent3>
        <a:accent4>
          <a:srgbClr val="000000"/>
        </a:accent4>
        <a:accent5>
          <a:srgbClr val="D6F4FF"/>
        </a:accent5>
        <a:accent6>
          <a:srgbClr val="5CA2B9"/>
        </a:accent6>
        <a:hlink>
          <a:srgbClr val="0C5569"/>
        </a:hlink>
        <a:folHlink>
          <a:srgbClr val="006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_0288_slide 2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0E5CBD"/>
        </a:accent1>
        <a:accent2>
          <a:srgbClr val="3AB912"/>
        </a:accent2>
        <a:accent3>
          <a:srgbClr val="D5ECF5"/>
        </a:accent3>
        <a:accent4>
          <a:srgbClr val="000000"/>
        </a:accent4>
        <a:accent5>
          <a:srgbClr val="AAB5DB"/>
        </a:accent5>
        <a:accent6>
          <a:srgbClr val="34A70F"/>
        </a:accent6>
        <a:hlink>
          <a:srgbClr val="003242"/>
        </a:hlink>
        <a:folHlink>
          <a:srgbClr val="155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_0288_slide 3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B75314"/>
        </a:accent1>
        <a:accent2>
          <a:srgbClr val="C1760B"/>
        </a:accent2>
        <a:accent3>
          <a:srgbClr val="D5ECF5"/>
        </a:accent3>
        <a:accent4>
          <a:srgbClr val="000000"/>
        </a:accent4>
        <a:accent5>
          <a:srgbClr val="D8B3AA"/>
        </a:accent5>
        <a:accent6>
          <a:srgbClr val="AF6A09"/>
        </a:accent6>
        <a:hlink>
          <a:srgbClr val="004961"/>
        </a:hlink>
        <a:folHlink>
          <a:srgbClr val="650C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_0288_slide 4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1390B8"/>
        </a:accent1>
        <a:accent2>
          <a:srgbClr val="C6C606"/>
        </a:accent2>
        <a:accent3>
          <a:srgbClr val="D5ECF5"/>
        </a:accent3>
        <a:accent4>
          <a:srgbClr val="000000"/>
        </a:accent4>
        <a:accent5>
          <a:srgbClr val="AAC6D8"/>
        </a:accent5>
        <a:accent6>
          <a:srgbClr val="B3B305"/>
        </a:accent6>
        <a:hlink>
          <a:srgbClr val="8F390A"/>
        </a:hlink>
        <a:folHlink>
          <a:srgbClr val="5117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_0288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3EDFF"/>
        </a:accent1>
        <a:accent2>
          <a:srgbClr val="66B3CC"/>
        </a:accent2>
        <a:accent3>
          <a:srgbClr val="FFFFFF"/>
        </a:accent3>
        <a:accent4>
          <a:srgbClr val="000000"/>
        </a:accent4>
        <a:accent5>
          <a:srgbClr val="D6F4FF"/>
        </a:accent5>
        <a:accent6>
          <a:srgbClr val="5CA2B9"/>
        </a:accent6>
        <a:hlink>
          <a:srgbClr val="0C5569"/>
        </a:hlink>
        <a:folHlink>
          <a:srgbClr val="006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_0288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E5CBD"/>
        </a:accent1>
        <a:accent2>
          <a:srgbClr val="3AB912"/>
        </a:accent2>
        <a:accent3>
          <a:srgbClr val="FFFFFF"/>
        </a:accent3>
        <a:accent4>
          <a:srgbClr val="000000"/>
        </a:accent4>
        <a:accent5>
          <a:srgbClr val="AAB5DB"/>
        </a:accent5>
        <a:accent6>
          <a:srgbClr val="34A70F"/>
        </a:accent6>
        <a:hlink>
          <a:srgbClr val="003242"/>
        </a:hlink>
        <a:folHlink>
          <a:srgbClr val="155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_0288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75314"/>
        </a:accent1>
        <a:accent2>
          <a:srgbClr val="C1760B"/>
        </a:accent2>
        <a:accent3>
          <a:srgbClr val="FFFFFF"/>
        </a:accent3>
        <a:accent4>
          <a:srgbClr val="000000"/>
        </a:accent4>
        <a:accent5>
          <a:srgbClr val="D8B3AA"/>
        </a:accent5>
        <a:accent6>
          <a:srgbClr val="AF6A09"/>
        </a:accent6>
        <a:hlink>
          <a:srgbClr val="004961"/>
        </a:hlink>
        <a:folHlink>
          <a:srgbClr val="650C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_0288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390B8"/>
        </a:accent1>
        <a:accent2>
          <a:srgbClr val="C6C606"/>
        </a:accent2>
        <a:accent3>
          <a:srgbClr val="FFFFFF"/>
        </a:accent3>
        <a:accent4>
          <a:srgbClr val="000000"/>
        </a:accent4>
        <a:accent5>
          <a:srgbClr val="AAC6D8"/>
        </a:accent5>
        <a:accent6>
          <a:srgbClr val="B3B305"/>
        </a:accent6>
        <a:hlink>
          <a:srgbClr val="8F390A"/>
        </a:hlink>
        <a:folHlink>
          <a:srgbClr val="5117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spring_theme_with_open_book</Template>
  <TotalTime>788</TotalTime>
  <Words>218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chri_0288_slide</vt:lpstr>
      <vt:lpstr>1_chri_0288_slide</vt:lpstr>
      <vt:lpstr>Flow</vt:lpstr>
      <vt:lpstr>Document</vt:lpstr>
      <vt:lpstr>                       Римске цифре   Марија Јовановић ОШ “Филип Филиповић” </vt:lpstr>
      <vt:lpstr>               </vt:lpstr>
      <vt:lpstr>   Методе рада: монолошка, дијалошка, демонстративна метода, метода писаних радова. Облици рада: фронтални, индивидуални, рад у пару, групни  Наставна средства/ресурси: костими, рибице од картона, корпице, jaбуке, наставни листићи са задацима и решењима на три нивоа, картице са словима, магнети,  картице са арапским и римским бројевима, рачунар, пројектор, карта Србије. </vt:lpstr>
      <vt:lpstr>      Приказ сценарија кроз активности   ученика:   - Обнављање римских цифара кроз драмски  текст. Ученици глуме и играју се.  - Ученици су сами направили групе пре часа тако да буду уједначене по знању. Раде задатке на три нивоа: рачунају, упоређују, закључују, сарађују, саопштавају, решавају проблеме, примењују, уочавају, сналазе се на карти.  - Игра -Пронађи пара-. Кроз игру ученици презентују знање о римским цифрама. </vt:lpstr>
      <vt:lpstr>Обнављање римских цифара кроз                     драмски текст</vt:lpstr>
      <vt:lpstr> - Рад задатака на три нивоа тежине по групама.  Задаци су штампани на папиру различитих боја (1.ниво – жут, 2. ниво-  црвен и 3. је зелен).Ученици су сами направили 5 група по 5 чланова пре часа тако да буду уједначене по знању. Сваки члан групе, када заврши и провери решења задатака на једном нивоу, добија по слово/а.  </vt:lpstr>
      <vt:lpstr> </vt:lpstr>
      <vt:lpstr>Кад  сви чланови групе заврше један ниво, имају назив града на који стављају магнет. (Карта Србије је пројектована на белој табли, а групе имају различите магнете: рибице, пчелице, пужиће, ракове и цветове тако да је лако уочити колико градова “поседује” која група. </vt:lpstr>
      <vt:lpstr>Ако сви чланови групе не заврше одређени ниво у предвиђеном временском интервалу, а закључе о ком граду се ради „добијају“ исти. Што више чланова групе заврши дати ниво, већа је шанса да погоде о ком граду је реч. Групе не могу једна другој да преузму град. Победник је група која „поседује“ више градова. Сумирамо резултате и коначно колико градова је у „власништву“ III-4.  </vt:lpstr>
      <vt:lpstr>Slide 10</vt:lpstr>
      <vt:lpstr> Победници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Назив рада</dc:title>
  <dc:creator>Marko</dc:creator>
  <cp:lastModifiedBy>Marija</cp:lastModifiedBy>
  <cp:revision>81</cp:revision>
  <dcterms:created xsi:type="dcterms:W3CDTF">2010-12-10T20:24:20Z</dcterms:created>
  <dcterms:modified xsi:type="dcterms:W3CDTF">2014-05-06T08:59:34Z</dcterms:modified>
</cp:coreProperties>
</file>